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50"/>
  </p:notesMasterIdLst>
  <p:handoutMasterIdLst>
    <p:handoutMasterId r:id="rId51"/>
  </p:handoutMasterIdLst>
  <p:sldIdLst>
    <p:sldId id="434" r:id="rId5"/>
    <p:sldId id="344" r:id="rId6"/>
    <p:sldId id="416" r:id="rId7"/>
    <p:sldId id="446" r:id="rId8"/>
    <p:sldId id="447" r:id="rId9"/>
    <p:sldId id="443" r:id="rId10"/>
    <p:sldId id="448" r:id="rId11"/>
    <p:sldId id="456" r:id="rId12"/>
    <p:sldId id="455" r:id="rId13"/>
    <p:sldId id="449" r:id="rId14"/>
    <p:sldId id="457" r:id="rId15"/>
    <p:sldId id="485" r:id="rId16"/>
    <p:sldId id="486" r:id="rId17"/>
    <p:sldId id="487" r:id="rId18"/>
    <p:sldId id="488" r:id="rId19"/>
    <p:sldId id="489" r:id="rId20"/>
    <p:sldId id="490" r:id="rId21"/>
    <p:sldId id="491" r:id="rId22"/>
    <p:sldId id="492" r:id="rId23"/>
    <p:sldId id="493" r:id="rId24"/>
    <p:sldId id="494" r:id="rId25"/>
    <p:sldId id="495" r:id="rId26"/>
    <p:sldId id="496" r:id="rId27"/>
    <p:sldId id="497" r:id="rId28"/>
    <p:sldId id="498" r:id="rId29"/>
    <p:sldId id="499" r:id="rId30"/>
    <p:sldId id="500" r:id="rId31"/>
    <p:sldId id="501" r:id="rId32"/>
    <p:sldId id="502" r:id="rId33"/>
    <p:sldId id="503" r:id="rId34"/>
    <p:sldId id="504" r:id="rId35"/>
    <p:sldId id="505" r:id="rId36"/>
    <p:sldId id="506" r:id="rId37"/>
    <p:sldId id="507" r:id="rId38"/>
    <p:sldId id="508" r:id="rId39"/>
    <p:sldId id="453" r:id="rId40"/>
    <p:sldId id="444" r:id="rId41"/>
    <p:sldId id="454" r:id="rId42"/>
    <p:sldId id="458" r:id="rId43"/>
    <p:sldId id="445" r:id="rId44"/>
    <p:sldId id="439" r:id="rId45"/>
    <p:sldId id="388" r:id="rId46"/>
    <p:sldId id="413" r:id="rId47"/>
    <p:sldId id="265" r:id="rId48"/>
    <p:sldId id="435" r:id="rId49"/>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1277F-C572-498A-A55A-375BF5D76901}" v="89" dt="2021-06-19T08:23:22.351"/>
    <p1510:client id="{867882C3-A1D2-4AE5-A140-3C07E46FF3E1}" v="161" dt="2021-06-20T06:50:48.423"/>
    <p1510:client id="{FA206AF2-E574-4C37-A5C1-046814E7A988}" v="39" dt="2021-06-19T08:21:57.64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4" y="53"/>
      </p:cViewPr>
      <p:guideLst>
        <p:guide pos="3841"/>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127807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36210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a:p>
        </p:txBody>
      </p:sp>
    </p:spTree>
    <p:extLst>
      <p:ext uri="{BB962C8B-B14F-4D97-AF65-F5344CB8AC3E}">
        <p14:creationId xmlns:p14="http://schemas.microsoft.com/office/powerpoint/2010/main" val="84466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a:p>
        </p:txBody>
      </p:sp>
    </p:spTree>
    <p:extLst>
      <p:ext uri="{BB962C8B-B14F-4D97-AF65-F5344CB8AC3E}">
        <p14:creationId xmlns:p14="http://schemas.microsoft.com/office/powerpoint/2010/main" val="172515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973187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47991447"/>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6" userDrawn="1">
          <p15:clr>
            <a:srgbClr val="FBAE40"/>
          </p15:clr>
        </p15:guide>
        <p15:guide id="7" orient="horz" pos="4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900114C7-C3C5-8C49-B878-831CB7B0D5D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91FA3574-14E3-394F-B1DA-DE2ADF8DA49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a:extLst>
              <a:ext uri="{FF2B5EF4-FFF2-40B4-BE49-F238E27FC236}">
                <a16:creationId xmlns:a16="http://schemas.microsoft.com/office/drawing/2014/main" id="{0C30C213-BD8C-2E40-931D-3843268E4FE5}"/>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C605E06B-6A8F-534A-9087-7626E8D0C1C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CD517ED8-3F22-504E-83B3-619F9637D79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7" name="Twitter icon with link">
            <a:hlinkClick r:id="rId9" tooltip="https://twitter.com/sap"/>
            <a:extLst>
              <a:ext uri="{FF2B5EF4-FFF2-40B4-BE49-F238E27FC236}">
                <a16:creationId xmlns:a16="http://schemas.microsoft.com/office/drawing/2014/main" id="{848B9344-7392-E54F-A296-7BBEF5EAB1E5}"/>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8" name="Facebook icon with link">
            <a:hlinkClick r:id="rId11"/>
            <a:extLst>
              <a:ext uri="{FF2B5EF4-FFF2-40B4-BE49-F238E27FC236}">
                <a16:creationId xmlns:a16="http://schemas.microsoft.com/office/drawing/2014/main" id="{AD0E3266-AFDB-2B4B-AA99-7D811F32F40E}"/>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21891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8" r:id="rId8"/>
    <p:sldLayoutId id="2147483774" r:id="rId9"/>
    <p:sldLayoutId id="2147483779" r:id="rId10"/>
    <p:sldLayoutId id="2147483745" r:id="rId11"/>
    <p:sldLayoutId id="2147483760" r:id="rId12"/>
    <p:sldLayoutId id="2147483768" r:id="rId13"/>
    <p:sldLayoutId id="2147483769" r:id="rId14"/>
    <p:sldLayoutId id="2147483770" r:id="rId15"/>
    <p:sldLayoutId id="2147483744" r:id="rId16"/>
    <p:sldLayoutId id="2147483780" r:id="rId17"/>
    <p:sldLayoutId id="2147483757" r:id="rId18"/>
    <p:sldLayoutId id="2147483748" r:id="rId19"/>
    <p:sldLayoutId id="2147483771" r:id="rId20"/>
    <p:sldLayoutId id="2147483763" r:id="rId21"/>
    <p:sldLayoutId id="2147483751"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theory.stanford.edu/~amitp/GameProgramming/Heuristics.html#a-stars-use-of-the-heuristic" TargetMode="External"/><Relationship Id="rId2" Type="http://schemas.openxmlformats.org/officeDocument/2006/relationships/hyperlink" Target="http://theory.stanford.edu/~amitp/GameProgramming/AStarComparison.html" TargetMode="External"/><Relationship Id="rId1" Type="http://schemas.openxmlformats.org/officeDocument/2006/relationships/slideLayout" Target="../slideLayouts/slideLayout9.xml"/><Relationship Id="rId4" Type="http://schemas.openxmlformats.org/officeDocument/2006/relationships/hyperlink" Target="https://en.wikipedia.org/wiki/Dijkstra%27s_algorith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a:t>André Gilbert und Valentin Müller, SAP</a:t>
            </a:r>
          </a:p>
          <a:p>
            <a:pPr lvl="0"/>
            <a:r>
              <a:rPr lang="en-US" err="1"/>
              <a:t>Juni</a:t>
            </a:r>
            <a:r>
              <a:rPr lang="en-US"/>
              <a:t> 30, 2021</a:t>
            </a:r>
          </a:p>
        </p:txBody>
      </p:sp>
      <p:sp>
        <p:nvSpPr>
          <p:cNvPr id="4" name="Title"/>
          <p:cNvSpPr>
            <a:spLocks noGrp="1"/>
          </p:cNvSpPr>
          <p:nvPr>
            <p:ph type="title"/>
          </p:nvPr>
        </p:nvSpPr>
        <p:spPr/>
        <p:txBody>
          <a:bodyPr/>
          <a:lstStyle/>
          <a:p>
            <a:r>
              <a:rPr lang="en-US" err="1"/>
              <a:t>Graphen</a:t>
            </a:r>
            <a:br>
              <a:rPr lang="en-US"/>
            </a:br>
            <a:r>
              <a:rPr lang="en-US">
                <a:solidFill>
                  <a:schemeClr val="accent1"/>
                </a:solidFill>
              </a:rPr>
              <a:t>Dijkstra-</a:t>
            </a:r>
            <a:r>
              <a:rPr lang="en-US" err="1">
                <a:solidFill>
                  <a:schemeClr val="accent1"/>
                </a:solidFill>
              </a:rPr>
              <a:t>Algorithmus</a:t>
            </a:r>
            <a:endParaRPr lang="de-DE">
              <a:solidFill>
                <a:schemeClr val="accent1"/>
              </a:solidFill>
            </a:endParaRPr>
          </a:p>
        </p:txBody>
      </p:sp>
      <p:pic>
        <p:nvPicPr>
          <p:cNvPr id="5" name="Pictogram"/>
          <p:cNvPicPr>
            <a:picLocks noGrp="1" noChangeAspect="1"/>
          </p:cNvPicPr>
          <p:nvPr>
            <p:ph type="pic" sz="quarter" idx="16"/>
          </p:nvPr>
        </p:nvPicPr>
        <p:blipFill>
          <a:blip r:embed="rId2"/>
          <a:srcRect/>
          <a:stretch/>
        </p:blipFill>
        <p:spPr bwMode="invGray">
          <a:xfrm>
            <a:off x="6954855" y="963000"/>
            <a:ext cx="4932000" cy="4932000"/>
          </a:xfr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Edges des Graph </a:t>
            </a:r>
            <a:r>
              <a:rPr lang="en-US" err="1"/>
              <a:t>dürfen</a:t>
            </a:r>
            <a:r>
              <a:rPr lang="en-US"/>
              <a:t> </a:t>
            </a:r>
            <a:r>
              <a:rPr lang="en-US" err="1"/>
              <a:t>keine</a:t>
            </a:r>
            <a:r>
              <a:rPr lang="en-US"/>
              <a:t> negative Weights </a:t>
            </a:r>
            <a:br>
              <a:rPr lang="en-US"/>
            </a:br>
            <a:r>
              <a:rPr lang="en-US" err="1"/>
              <a:t>bzw</a:t>
            </a:r>
            <a:r>
              <a:rPr lang="en-US"/>
              <a:t>. </a:t>
            </a:r>
            <a:r>
              <a:rPr lang="en-US" err="1"/>
              <a:t>Pfadkosten</a:t>
            </a:r>
            <a:r>
              <a:rPr lang="en-US"/>
              <a:t> </a:t>
            </a:r>
            <a:r>
              <a:rPr lang="en-US" err="1"/>
              <a:t>haben</a:t>
            </a:r>
            <a:endParaRPr lang="en-US"/>
          </a:p>
          <a:p>
            <a:pPr lvl="1"/>
            <a:r>
              <a:rPr lang="en-US"/>
              <a:t>Vertex </a:t>
            </a:r>
            <a:r>
              <a:rPr lang="en-US" err="1"/>
              <a:t>besucht</a:t>
            </a:r>
            <a:r>
              <a:rPr lang="en-US"/>
              <a:t> </a:t>
            </a:r>
            <a:r>
              <a:rPr lang="en-US">
                <a:sym typeface="Wingdings" panose="05000000000000000000" pitchFamily="2" charset="2"/>
              </a:rPr>
              <a:t> </a:t>
            </a:r>
            <a:r>
              <a:rPr lang="en-US" err="1">
                <a:sym typeface="Wingdings" panose="05000000000000000000" pitchFamily="2" charset="2"/>
              </a:rPr>
              <a:t>Optimale</a:t>
            </a:r>
            <a:r>
              <a:rPr lang="en-US">
                <a:sym typeface="Wingdings" panose="05000000000000000000" pitchFamily="2" charset="2"/>
              </a:rPr>
              <a:t> </a:t>
            </a:r>
            <a:r>
              <a:rPr lang="en-US" err="1">
                <a:sym typeface="Wingdings" panose="05000000000000000000" pitchFamily="2" charset="2"/>
              </a:rPr>
              <a:t>Distanz</a:t>
            </a:r>
            <a:r>
              <a:rPr lang="en-US">
                <a:sym typeface="Wingdings" panose="05000000000000000000" pitchFamily="2" charset="2"/>
              </a:rPr>
              <a:t> </a:t>
            </a:r>
            <a:r>
              <a:rPr lang="en-US" err="1">
                <a:sym typeface="Wingdings" panose="05000000000000000000" pitchFamily="2" charset="2"/>
              </a:rPr>
              <a:t>bzw</a:t>
            </a:r>
            <a:r>
              <a:rPr lang="en-US">
                <a:sym typeface="Wingdings" panose="05000000000000000000" pitchFamily="2" charset="2"/>
              </a:rPr>
              <a:t>. </a:t>
            </a:r>
            <a:r>
              <a:rPr lang="en-US" err="1">
                <a:sym typeface="Wingdings" panose="05000000000000000000" pitchFamily="2" charset="2"/>
              </a:rPr>
              <a:t>Pfadkosten</a:t>
            </a:r>
            <a:r>
              <a:rPr lang="en-US">
                <a:sym typeface="Wingdings" panose="05000000000000000000" pitchFamily="2" charset="2"/>
              </a:rPr>
              <a:t> </a:t>
            </a:r>
            <a:br>
              <a:rPr lang="en-US">
                <a:sym typeface="Wingdings" panose="05000000000000000000" pitchFamily="2" charset="2"/>
              </a:rPr>
            </a:br>
            <a:r>
              <a:rPr lang="en-US" err="1">
                <a:sym typeface="Wingdings" panose="05000000000000000000" pitchFamily="2" charset="2"/>
              </a:rPr>
              <a:t>erreicht</a:t>
            </a:r>
            <a:endParaRPr lang="en-US">
              <a:sym typeface="Wingdings" panose="05000000000000000000" pitchFamily="2" charset="2"/>
            </a:endParaRPr>
          </a:p>
          <a:p>
            <a:pPr lvl="1"/>
            <a:r>
              <a:rPr lang="en-US" err="1">
                <a:sym typeface="Wingdings" panose="05000000000000000000" pitchFamily="2" charset="2"/>
              </a:rPr>
              <a:t>Ermöglicht</a:t>
            </a:r>
            <a:r>
              <a:rPr lang="en-US">
                <a:sym typeface="Wingdings" panose="05000000000000000000" pitchFamily="2" charset="2"/>
              </a:rPr>
              <a:t> greedy-</a:t>
            </a:r>
            <a:r>
              <a:rPr lang="en-US" err="1">
                <a:sym typeface="Wingdings" panose="05000000000000000000" pitchFamily="2" charset="2"/>
              </a:rPr>
              <a:t>Funktionsweise</a:t>
            </a:r>
            <a:r>
              <a:rPr lang="en-US">
                <a:sym typeface="Wingdings" panose="05000000000000000000" pitchFamily="2" charset="2"/>
              </a:rPr>
              <a:t> (Wahl des </a:t>
            </a:r>
            <a:br>
              <a:rPr lang="en-US">
                <a:sym typeface="Wingdings" panose="05000000000000000000" pitchFamily="2" charset="2"/>
              </a:rPr>
            </a:br>
            <a:r>
              <a:rPr lang="en-US">
                <a:sym typeface="Wingdings" panose="05000000000000000000" pitchFamily="2" charset="2"/>
              </a:rPr>
              <a:t>“Next Most Promising Vertex”) des </a:t>
            </a:r>
            <a:r>
              <a:rPr lang="en-US" err="1">
                <a:sym typeface="Wingdings" panose="05000000000000000000" pitchFamily="2" charset="2"/>
              </a:rPr>
              <a:t>Algorithmus</a:t>
            </a:r>
            <a:endParaRPr lang="en-US">
              <a:sym typeface="Wingdings" panose="05000000000000000000" pitchFamily="2" charset="2"/>
            </a:endParaRPr>
          </a:p>
          <a:p>
            <a:pPr lvl="1"/>
            <a:r>
              <a:rPr lang="en-US" err="1">
                <a:sym typeface="Wingdings" panose="05000000000000000000" pitchFamily="2" charset="2"/>
              </a:rPr>
              <a:t>Funktioniert</a:t>
            </a:r>
            <a:r>
              <a:rPr lang="en-US">
                <a:sym typeface="Wingdings" panose="05000000000000000000" pitchFamily="2" charset="2"/>
              </a:rPr>
              <a:t> </a:t>
            </a:r>
            <a:r>
              <a:rPr lang="en-US" err="1">
                <a:sym typeface="Wingdings" panose="05000000000000000000" pitchFamily="2" charset="2"/>
              </a:rPr>
              <a:t>für</a:t>
            </a:r>
            <a:r>
              <a:rPr lang="en-US">
                <a:sym typeface="Wingdings" panose="05000000000000000000" pitchFamily="2" charset="2"/>
              </a:rPr>
              <a:t> directed und undirected Graphs</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Voraussetzungen</a:t>
            </a:r>
            <a:endParaRPr lang="en-US" sz="2000" b="0">
              <a:solidFill>
                <a:schemeClr val="accent1"/>
              </a:solidFill>
            </a:endParaRPr>
          </a:p>
        </p:txBody>
      </p:sp>
      <p:pic>
        <p:nvPicPr>
          <p:cNvPr id="3" name="Picture 2">
            <a:extLst>
              <a:ext uri="{FF2B5EF4-FFF2-40B4-BE49-F238E27FC236}">
                <a16:creationId xmlns:a16="http://schemas.microsoft.com/office/drawing/2014/main" id="{C1E0909C-FE90-4849-BD03-588B611EA9ED}"/>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128714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tretch>
            <a:fillRect/>
          </a:stretch>
        </p:blipFill>
        <p:spPr>
          <a:xfrm>
            <a:off x="2207071" y="1619250"/>
            <a:ext cx="7777858" cy="4716463"/>
          </a:xfrm>
        </p:spPr>
      </p:pic>
    </p:spTree>
    <p:extLst>
      <p:ext uri="{BB962C8B-B14F-4D97-AF65-F5344CB8AC3E}">
        <p14:creationId xmlns:p14="http://schemas.microsoft.com/office/powerpoint/2010/main" val="72798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99597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94202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143832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9203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58030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74889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096330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50485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normAutofit lnSpcReduction="10000"/>
          </a:bodyPr>
          <a:lstStyle/>
          <a:p>
            <a:r>
              <a:rPr lang="en-US" err="1"/>
              <a:t>Anwendungsmöglichkeiten</a:t>
            </a:r>
            <a:endParaRPr lang="en-US"/>
          </a:p>
          <a:p>
            <a:pPr lvl="1"/>
            <a:r>
              <a:rPr lang="en-US"/>
              <a:t>Netzwerke</a:t>
            </a:r>
          </a:p>
          <a:p>
            <a:pPr lvl="1"/>
            <a:r>
              <a:rPr lang="en-US"/>
              <a:t>Navigation</a:t>
            </a:r>
          </a:p>
          <a:p>
            <a:r>
              <a:rPr lang="en-US"/>
              <a:t>Dijkstra’s Shortest Path Algorithm</a:t>
            </a:r>
          </a:p>
          <a:p>
            <a:pPr lvl="1"/>
            <a:r>
              <a:rPr lang="en-US" err="1"/>
              <a:t>Graphen</a:t>
            </a:r>
            <a:endParaRPr lang="en-US"/>
          </a:p>
          <a:p>
            <a:pPr lvl="1"/>
            <a:r>
              <a:rPr lang="en-US" err="1"/>
              <a:t>Voraussetzungen</a:t>
            </a:r>
            <a:endParaRPr lang="en-US"/>
          </a:p>
          <a:p>
            <a:pPr lvl="1"/>
            <a:r>
              <a:rPr lang="en-US" err="1"/>
              <a:t>Algorithmus</a:t>
            </a:r>
            <a:endParaRPr lang="en-US"/>
          </a:p>
          <a:p>
            <a:pPr lvl="1"/>
            <a:r>
              <a:rPr lang="en-US" err="1"/>
              <a:t>Komplexität</a:t>
            </a:r>
            <a:endParaRPr lang="en-US"/>
          </a:p>
          <a:p>
            <a:r>
              <a:rPr lang="en-US" err="1"/>
              <a:t>Erweiterung</a:t>
            </a:r>
            <a:r>
              <a:rPr lang="en-US"/>
              <a:t> von Dijkstra’s Algorithm</a:t>
            </a:r>
          </a:p>
          <a:p>
            <a:pPr lvl="1"/>
            <a:r>
              <a:rPr lang="en-US"/>
              <a:t>A* Search</a:t>
            </a:r>
          </a:p>
          <a:p>
            <a:r>
              <a:rPr lang="en-US"/>
              <a:t>Demonstration</a:t>
            </a:r>
          </a:p>
        </p:txBody>
      </p:sp>
      <p:sp>
        <p:nvSpPr>
          <p:cNvPr id="2" name="Agenda"/>
          <p:cNvSpPr>
            <a:spLocks noGrp="1"/>
          </p:cNvSpPr>
          <p:nvPr>
            <p:ph type="title"/>
          </p:nvPr>
        </p:nvSpPr>
        <p:spPr/>
        <p:txBody>
          <a:bodyPr/>
          <a:lstStyle/>
          <a:p>
            <a:r>
              <a:rPr lang="en-US"/>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82765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324980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23757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246113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440983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563774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8310" y="1620000"/>
            <a:ext cx="7777858" cy="4716462"/>
          </a:xfrm>
        </p:spPr>
      </p:pic>
    </p:spTree>
    <p:extLst>
      <p:ext uri="{BB962C8B-B14F-4D97-AF65-F5344CB8AC3E}">
        <p14:creationId xmlns:p14="http://schemas.microsoft.com/office/powerpoint/2010/main" val="755580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07928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241429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69455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Anwendungs</a:t>
            </a:r>
            <a:r>
              <a:rPr lang="en-US" err="1">
                <a:solidFill>
                  <a:schemeClr val="accent1"/>
                </a:solidFill>
              </a:rPr>
              <a:t>möglichkeiten</a:t>
            </a:r>
            <a:endParaRPr lang="en-US">
              <a:solidFill>
                <a:schemeClr val="accent1"/>
              </a:solidFill>
            </a:endParaRPr>
          </a:p>
        </p:txBody>
      </p:sp>
    </p:spTree>
    <p:extLst>
      <p:ext uri="{BB962C8B-B14F-4D97-AF65-F5344CB8AC3E}">
        <p14:creationId xmlns:p14="http://schemas.microsoft.com/office/powerpoint/2010/main" val="799205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93187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1609852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3165710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2149944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Dijkstra’s Shortest Path Algorithm</a:t>
            </a:r>
            <a:br>
              <a:rPr lang="en-US"/>
            </a:br>
            <a:r>
              <a:rPr lang="en-US" sz="2000" b="0" err="1">
                <a:solidFill>
                  <a:schemeClr val="accent1"/>
                </a:solidFill>
              </a:rPr>
              <a:t>Algorithmus</a:t>
            </a:r>
            <a:endParaRPr lang="en-US" sz="2000" b="0">
              <a:solidFill>
                <a:schemeClr val="accent1"/>
              </a:solidFill>
            </a:endParaRPr>
          </a:p>
        </p:txBody>
      </p:sp>
      <p:pic>
        <p:nvPicPr>
          <p:cNvPr id="7" name="Content Placeholder 6">
            <a:extLst>
              <a:ext uri="{FF2B5EF4-FFF2-40B4-BE49-F238E27FC236}">
                <a16:creationId xmlns:a16="http://schemas.microsoft.com/office/drawing/2014/main" id="{DBC5E5D3-BC8A-4F70-B3B2-BDC11434B342}"/>
              </a:ext>
            </a:extLst>
          </p:cNvPr>
          <p:cNvPicPr>
            <a:picLocks noGrp="1" noChangeAspect="1"/>
          </p:cNvPicPr>
          <p:nvPr>
            <p:ph idx="1"/>
          </p:nvPr>
        </p:nvPicPr>
        <p:blipFill>
          <a:blip r:embed="rId2"/>
          <a:srcRect/>
          <a:stretch/>
        </p:blipFill>
        <p:spPr>
          <a:xfrm>
            <a:off x="2207071" y="1619250"/>
            <a:ext cx="7777858" cy="4716462"/>
          </a:xfrm>
        </p:spPr>
      </p:pic>
    </p:spTree>
    <p:extLst>
      <p:ext uri="{BB962C8B-B14F-4D97-AF65-F5344CB8AC3E}">
        <p14:creationId xmlns:p14="http://schemas.microsoft.com/office/powerpoint/2010/main" val="4038249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999" y="1638000"/>
            <a:ext cx="11186477" cy="4716000"/>
          </a:xfrm>
        </p:spPr>
        <p:txBody>
          <a:bodyPr/>
          <a:lstStyle/>
          <a:p>
            <a:pPr lvl="0"/>
            <a:r>
              <a:rPr lang="en-US" dirty="0"/>
              <a:t>Early Stopping</a:t>
            </a:r>
          </a:p>
          <a:p>
            <a:pPr lvl="1"/>
            <a:r>
              <a:rPr lang="de-DE" dirty="0" err="1"/>
              <a:t>Dijkstra‘s</a:t>
            </a:r>
            <a:r>
              <a:rPr lang="de-DE" dirty="0"/>
              <a:t> </a:t>
            </a:r>
            <a:r>
              <a:rPr lang="de-DE" dirty="0" err="1"/>
              <a:t>Algorithm</a:t>
            </a:r>
            <a:r>
              <a:rPr lang="de-DE" dirty="0"/>
              <a:t> kann bereits beendet werden, sobald </a:t>
            </a:r>
          </a:p>
          <a:p>
            <a:pPr marL="0" lvl="1" indent="0">
              <a:buNone/>
            </a:pPr>
            <a:r>
              <a:rPr lang="de-DE" dirty="0"/>
              <a:t>   die Destination erreicht wurde</a:t>
            </a:r>
          </a:p>
          <a:p>
            <a:pPr lvl="1"/>
            <a:r>
              <a:rPr lang="de-DE" dirty="0"/>
              <a:t>Dijkstra verarbeitet die vielversprechendsten </a:t>
            </a:r>
            <a:r>
              <a:rPr lang="de-DE" dirty="0" err="1"/>
              <a:t>Edges</a:t>
            </a:r>
            <a:r>
              <a:rPr lang="de-DE" dirty="0"/>
              <a:t> </a:t>
            </a:r>
          </a:p>
          <a:p>
            <a:pPr marL="0" lvl="1" indent="0">
              <a:buNone/>
            </a:pPr>
            <a:r>
              <a:rPr lang="de-DE" dirty="0"/>
              <a:t>   der Reihe nach und garantiert somit den kürzesten Pfad</a:t>
            </a:r>
          </a:p>
          <a:p>
            <a:pPr marL="0" lvl="1" indent="0">
              <a:buNone/>
            </a:pPr>
            <a:r>
              <a:rPr lang="de-DE" dirty="0"/>
              <a:t>  </a:t>
            </a:r>
          </a:p>
          <a:p>
            <a:pPr marL="0" lvl="1" indent="0">
              <a:buNone/>
            </a:pPr>
            <a:endParaRPr lang="de-DE" dirty="0"/>
          </a:p>
          <a:p>
            <a:pPr marL="0" lvl="1" indent="0">
              <a:buNone/>
            </a:pPr>
            <a:endParaRPr lang="de-DE" dirty="0"/>
          </a:p>
          <a:p>
            <a:pPr marL="0" lvl="1" indent="0">
              <a:buNone/>
            </a:pPr>
            <a:endParaRPr lang="de-DE" dirty="0"/>
          </a:p>
          <a:p>
            <a:pPr marL="0" lvl="1" indent="0">
              <a:buNone/>
            </a:pPr>
            <a:endParaRPr lang="en-US" dirty="0"/>
          </a:p>
        </p:txBody>
      </p:sp>
      <p:sp>
        <p:nvSpPr>
          <p:cNvPr id="4" name="Title"/>
          <p:cNvSpPr>
            <a:spLocks noGrp="1"/>
          </p:cNvSpPr>
          <p:nvPr>
            <p:ph type="title"/>
          </p:nvPr>
        </p:nvSpPr>
        <p:spPr>
          <a:xfrm>
            <a:off x="504001" y="504000"/>
            <a:ext cx="11186476" cy="677108"/>
          </a:xfrm>
        </p:spPr>
        <p:txBody>
          <a:bodyPr/>
          <a:lstStyle/>
          <a:p>
            <a:r>
              <a:rPr lang="en-US" dirty="0"/>
              <a:t>Dijkstra’s Shortest Path Algorithm</a:t>
            </a:r>
            <a:br>
              <a:rPr lang="en-US" dirty="0"/>
            </a:br>
            <a:r>
              <a:rPr lang="en-US" sz="2000" b="0" dirty="0" err="1">
                <a:solidFill>
                  <a:schemeClr val="accent1"/>
                </a:solidFill>
              </a:rPr>
              <a:t>Algorithmus</a:t>
            </a:r>
            <a:endParaRPr lang="en-US" sz="2000" b="0" dirty="0">
              <a:solidFill>
                <a:schemeClr val="accent1"/>
              </a:solidFill>
            </a:endParaRPr>
          </a:p>
        </p:txBody>
      </p:sp>
      <p:pic>
        <p:nvPicPr>
          <p:cNvPr id="5" name="Content Placeholder 6">
            <a:extLst>
              <a:ext uri="{FF2B5EF4-FFF2-40B4-BE49-F238E27FC236}">
                <a16:creationId xmlns:a16="http://schemas.microsoft.com/office/drawing/2014/main" id="{DB323B9F-D0DE-439D-875E-6ACEB4D37CD6}"/>
              </a:ext>
            </a:extLst>
          </p:cNvPr>
          <p:cNvPicPr>
            <a:picLocks noChangeAspect="1"/>
          </p:cNvPicPr>
          <p:nvPr/>
        </p:nvPicPr>
        <p:blipFill>
          <a:blip r:embed="rId2"/>
          <a:srcRect/>
          <a:stretch/>
        </p:blipFill>
        <p:spPr>
          <a:xfrm>
            <a:off x="6790876" y="1943451"/>
            <a:ext cx="4899600" cy="2971098"/>
          </a:xfrm>
          <a:prstGeom prst="rect">
            <a:avLst/>
          </a:prstGeom>
        </p:spPr>
      </p:pic>
    </p:spTree>
    <p:extLst>
      <p:ext uri="{BB962C8B-B14F-4D97-AF65-F5344CB8AC3E}">
        <p14:creationId xmlns:p14="http://schemas.microsoft.com/office/powerpoint/2010/main" val="3418489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4001" y="504000"/>
            <a:ext cx="11186476" cy="677108"/>
          </a:xfrm>
        </p:spPr>
        <p:txBody>
          <a:bodyPr/>
          <a:lstStyle/>
          <a:p>
            <a:r>
              <a:rPr lang="en-US" dirty="0"/>
              <a:t>Dijkstra’s Shortest Path Algorithm</a:t>
            </a:r>
            <a:br>
              <a:rPr lang="en-US" dirty="0"/>
            </a:br>
            <a:r>
              <a:rPr lang="en-US" sz="2000" b="0" dirty="0" err="1">
                <a:solidFill>
                  <a:schemeClr val="accent1"/>
                </a:solidFill>
              </a:rPr>
              <a:t>Komplexität</a:t>
            </a:r>
            <a:endParaRPr lang="en-US" sz="2000" b="0" dirty="0"/>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719714358"/>
                  </p:ext>
                </p:extLst>
              </p:nvPr>
            </p:nvGraphicFramePr>
            <p:xfrm>
              <a:off x="1383544" y="1899245"/>
              <a:ext cx="9427389" cy="400003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dirty="0">
                              <a:solidFill>
                                <a:schemeClr val="accent1"/>
                              </a:solidFill>
                            </a:rPr>
                            <a:t>Implementation</a:t>
                          </a:r>
                          <a:endParaRPr lang="en-DE"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dirty="0"/>
                            <a:t>Lazy </a:t>
                          </a:r>
                          <a:r>
                            <a:rPr lang="en-US" dirty="0" err="1"/>
                            <a:t>mit</a:t>
                          </a:r>
                          <a:r>
                            <a:rPr lang="en-US" dirty="0"/>
                            <a:t> Array</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m:rPr>
                                    <m:sty m:val="p"/>
                                  </m:rPr>
                                  <a:rPr lang="en-US" b="0" i="0" smtClean="0">
                                    <a:latin typeface="Cambria Math" panose="02040503050406030204" pitchFamily="18" charset="0"/>
                                  </a:rPr>
                                  <m:t>V</m:t>
                                </m:r>
                                <m:r>
                                  <a:rPr lang="en-US" b="0" i="0" smtClean="0">
                                    <a:latin typeface="Cambria Math" panose="02040503050406030204" pitchFamily="18" charset="0"/>
                                  </a:rPr>
                                  <m:t>²)</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067601"/>
                      </a:ext>
                    </a:extLst>
                  </a:tr>
                  <a:tr h="565795">
                    <a:tc>
                      <a:txBody>
                        <a:bodyPr/>
                        <a:lstStyle/>
                        <a:p>
                          <a:r>
                            <a:rPr lang="en-US" dirty="0"/>
                            <a:t>Lazy </a:t>
                          </a:r>
                          <a:r>
                            <a:rPr lang="en-US" dirty="0" err="1"/>
                            <a:t>mit</a:t>
                          </a:r>
                          <a:r>
                            <a:rPr lang="en-US" dirty="0"/>
                            <a:t> Priority Queue</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0221576"/>
                      </a:ext>
                    </a:extLst>
                  </a:tr>
                  <a:tr h="565795">
                    <a:tc>
                      <a:txBody>
                        <a:bodyPr/>
                        <a:lstStyle/>
                        <a:p>
                          <a:r>
                            <a:rPr lang="en-US" dirty="0"/>
                            <a:t>Eager </a:t>
                          </a:r>
                          <a:r>
                            <a:rPr lang="en-US" dirty="0" err="1"/>
                            <a:t>mit</a:t>
                          </a:r>
                          <a:r>
                            <a:rPr lang="en-US" dirty="0"/>
                            <a:t> Indexed PQ</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615944"/>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sSub>
                                      <m:sSubPr>
                                        <m:ctrlPr>
                                          <a:rPr lang="en-US" i="1" smtClean="0">
                                            <a:latin typeface="Cambria Math" panose="02040503050406030204" pitchFamily="18" charset="0"/>
                                          </a:rPr>
                                        </m:ctrlPr>
                                      </m:sSubPr>
                                      <m:e>
                                        <m:r>
                                          <m:rPr>
                                            <m:sty m:val="p"/>
                                          </m:rPr>
                                          <a:rPr lang="en-US" smtClean="0">
                                            <a:latin typeface="Cambria Math" panose="02040503050406030204" pitchFamily="18" charset="0"/>
                                          </a:rPr>
                                          <m:t>log</m:t>
                                        </m:r>
                                      </m:e>
                                      <m:sub>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sub>
                                    </m:sSub>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𝐸</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e>
                                </m:func>
                              </m:oMath>
                            </m:oMathPara>
                          </a14:m>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𝑂</m:t>
                                </m:r>
                                <m:r>
                                  <a:rPr lang="en-US" smtClean="0">
                                    <a:latin typeface="Cambria Math" panose="02040503050406030204" pitchFamily="18" charset="0"/>
                                  </a:rPr>
                                  <m:t>(</m:t>
                                </m:r>
                                <m:r>
                                  <a:rPr lang="en-US" smtClean="0">
                                    <a:latin typeface="Cambria Math" panose="02040503050406030204" pitchFamily="18" charset="0"/>
                                  </a:rPr>
                                  <m:t>𝑉</m:t>
                                </m:r>
                                <m:r>
                                  <a:rPr lang="en-US" smtClean="0">
                                    <a:latin typeface="Cambria Math" panose="02040503050406030204" pitchFamily="18" charset="0"/>
                                  </a:rPr>
                                  <m:t>)</m:t>
                                </m:r>
                              </m:oMath>
                            </m:oMathPara>
                          </a14:m>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475501"/>
                      </a:ext>
                    </a:extLst>
                  </a:tr>
                </a:tbl>
              </a:graphicData>
            </a:graphic>
          </p:graphicFrame>
        </mc:Choice>
        <mc:Fallback xmlns="">
          <p:graphicFrame>
            <p:nvGraphicFramePr>
              <p:cNvPr id="2" name="Table 2">
                <a:extLst>
                  <a:ext uri="{FF2B5EF4-FFF2-40B4-BE49-F238E27FC236}">
                    <a16:creationId xmlns:a16="http://schemas.microsoft.com/office/drawing/2014/main" id="{98F3DD47-5E94-4B03-BB0E-CBD9727C4FBE}"/>
                  </a:ext>
                </a:extLst>
              </p:cNvPr>
              <p:cNvGraphicFramePr>
                <a:graphicFrameLocks noGrp="1"/>
              </p:cNvGraphicFramePr>
              <p:nvPr>
                <p:extLst>
                  <p:ext uri="{D42A27DB-BD31-4B8C-83A1-F6EECF244321}">
                    <p14:modId xmlns:p14="http://schemas.microsoft.com/office/powerpoint/2010/main" val="1719714358"/>
                  </p:ext>
                </p:extLst>
              </p:nvPr>
            </p:nvGraphicFramePr>
            <p:xfrm>
              <a:off x="1383544" y="1899245"/>
              <a:ext cx="9427389" cy="4000032"/>
            </p:xfrm>
            <a:graphic>
              <a:graphicData uri="http://schemas.openxmlformats.org/drawingml/2006/table">
                <a:tbl>
                  <a:tblPr firstRow="1" bandRow="1">
                    <a:tableStyleId>{2D5ABB26-0587-4C30-8999-92F81FD0307C}</a:tableStyleId>
                  </a:tblPr>
                  <a:tblGrid>
                    <a:gridCol w="3142463">
                      <a:extLst>
                        <a:ext uri="{9D8B030D-6E8A-4147-A177-3AD203B41FA5}">
                          <a16:colId xmlns:a16="http://schemas.microsoft.com/office/drawing/2014/main" val="2787360190"/>
                        </a:ext>
                      </a:extLst>
                    </a:gridCol>
                    <a:gridCol w="3142463">
                      <a:extLst>
                        <a:ext uri="{9D8B030D-6E8A-4147-A177-3AD203B41FA5}">
                          <a16:colId xmlns:a16="http://schemas.microsoft.com/office/drawing/2014/main" val="3929275471"/>
                        </a:ext>
                      </a:extLst>
                    </a:gridCol>
                    <a:gridCol w="3142463">
                      <a:extLst>
                        <a:ext uri="{9D8B030D-6E8A-4147-A177-3AD203B41FA5}">
                          <a16:colId xmlns:a16="http://schemas.microsoft.com/office/drawing/2014/main" val="2715026547"/>
                        </a:ext>
                      </a:extLst>
                    </a:gridCol>
                  </a:tblGrid>
                  <a:tr h="565795">
                    <a:tc>
                      <a:txBody>
                        <a:bodyPr/>
                        <a:lstStyle/>
                        <a:p>
                          <a:r>
                            <a:rPr lang="en-US" dirty="0">
                              <a:solidFill>
                                <a:schemeClr val="accent1"/>
                              </a:solidFill>
                            </a:rPr>
                            <a:t>Implementation</a:t>
                          </a:r>
                          <a:endParaRPr lang="en-DE"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Time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accent1"/>
                              </a:solidFill>
                            </a:rPr>
                            <a:t>Space Complexity</a:t>
                          </a:r>
                          <a:endParaRPr lang="en-DE">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55895"/>
                      </a:ext>
                    </a:extLst>
                  </a:tr>
                  <a:tr h="565795">
                    <a:tc>
                      <a:txBody>
                        <a:bodyPr/>
                        <a:lstStyle/>
                        <a:p>
                          <a:r>
                            <a:rPr lang="en-US" dirty="0"/>
                            <a:t>Lazy </a:t>
                          </a:r>
                          <a:r>
                            <a:rPr lang="en-US" dirty="0" err="1"/>
                            <a:t>mit</a:t>
                          </a:r>
                          <a:r>
                            <a:rPr lang="en-US" dirty="0"/>
                            <a:t> Array</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101075" r="-100388" b="-5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101075" r="-388" b="-513978"/>
                          </a:stretch>
                        </a:blipFill>
                      </a:tcPr>
                    </a:tc>
                    <a:extLst>
                      <a:ext uri="{0D108BD9-81ED-4DB2-BD59-A6C34878D82A}">
                        <a16:rowId xmlns:a16="http://schemas.microsoft.com/office/drawing/2014/main" val="2978067601"/>
                      </a:ext>
                    </a:extLst>
                  </a:tr>
                  <a:tr h="565795">
                    <a:tc>
                      <a:txBody>
                        <a:bodyPr/>
                        <a:lstStyle/>
                        <a:p>
                          <a:r>
                            <a:rPr lang="en-US" dirty="0"/>
                            <a:t>Lazy </a:t>
                          </a:r>
                          <a:r>
                            <a:rPr lang="en-US" dirty="0" err="1"/>
                            <a:t>mit</a:t>
                          </a:r>
                          <a:r>
                            <a:rPr lang="en-US" dirty="0"/>
                            <a:t> Priority Queue</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201075" r="-100388" b="-4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201075" r="-388" b="-413978"/>
                          </a:stretch>
                        </a:blipFill>
                      </a:tcPr>
                    </a:tc>
                    <a:extLst>
                      <a:ext uri="{0D108BD9-81ED-4DB2-BD59-A6C34878D82A}">
                        <a16:rowId xmlns:a16="http://schemas.microsoft.com/office/drawing/2014/main" val="3560221576"/>
                      </a:ext>
                    </a:extLst>
                  </a:tr>
                  <a:tr h="565795">
                    <a:tc>
                      <a:txBody>
                        <a:bodyPr/>
                        <a:lstStyle/>
                        <a:p>
                          <a:r>
                            <a:rPr lang="en-US" dirty="0"/>
                            <a:t>Eager </a:t>
                          </a:r>
                          <a:r>
                            <a:rPr lang="en-US" dirty="0" err="1"/>
                            <a:t>mit</a:t>
                          </a:r>
                          <a:r>
                            <a:rPr lang="en-US" dirty="0"/>
                            <a:t> Indexed PQ</a:t>
                          </a:r>
                          <a:endParaRPr lang="en-D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301075" r="-100388" b="-3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301075" r="-388" b="-313978"/>
                          </a:stretch>
                        </a:blipFill>
                      </a:tcPr>
                    </a:tc>
                    <a:extLst>
                      <a:ext uri="{0D108BD9-81ED-4DB2-BD59-A6C34878D82A}">
                        <a16:rowId xmlns:a16="http://schemas.microsoft.com/office/drawing/2014/main" val="776615944"/>
                      </a:ext>
                    </a:extLst>
                  </a:tr>
                  <a:tr h="565795">
                    <a:tc>
                      <a:txBody>
                        <a:bodyPr/>
                        <a:lstStyle/>
                        <a:p>
                          <a:r>
                            <a:rPr lang="en-US"/>
                            <a:t>Binary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401075" r="-100388" b="-213978"/>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401075" r="-388" b="-213978"/>
                          </a:stretch>
                        </a:blipFill>
                      </a:tcPr>
                    </a:tc>
                    <a:extLst>
                      <a:ext uri="{0D108BD9-81ED-4DB2-BD59-A6C34878D82A}">
                        <a16:rowId xmlns:a16="http://schemas.microsoft.com/office/drawing/2014/main" val="1123820819"/>
                      </a:ext>
                    </a:extLst>
                  </a:tr>
                  <a:tr h="605262">
                    <a:tc>
                      <a:txBody>
                        <a:bodyPr/>
                        <a:lstStyle/>
                        <a:p>
                          <a:r>
                            <a:rPr lang="en-US"/>
                            <a:t>D-</a:t>
                          </a:r>
                          <a:r>
                            <a:rPr lang="en-US" err="1"/>
                            <a:t>ary</a:t>
                          </a:r>
                          <a:r>
                            <a:rPr lang="en-US"/>
                            <a:t>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470707" r="-100388" b="-101010"/>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470707" r="-388" b="-101010"/>
                          </a:stretch>
                        </a:blipFill>
                      </a:tcPr>
                    </a:tc>
                    <a:extLst>
                      <a:ext uri="{0D108BD9-81ED-4DB2-BD59-A6C34878D82A}">
                        <a16:rowId xmlns:a16="http://schemas.microsoft.com/office/drawing/2014/main" val="3320940009"/>
                      </a:ext>
                    </a:extLst>
                  </a:tr>
                  <a:tr h="565795">
                    <a:tc>
                      <a:txBody>
                        <a:bodyPr/>
                        <a:lstStyle/>
                        <a:p>
                          <a:r>
                            <a:rPr lang="en-US"/>
                            <a:t>Fibonacci Heap</a:t>
                          </a:r>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94" t="-607527" r="-100388" b="-7527"/>
                          </a:stretch>
                        </a:blipFill>
                      </a:tcPr>
                    </a:tc>
                    <a:tc>
                      <a:txBody>
                        <a:bodyPr/>
                        <a:lstStyle/>
                        <a:p>
                          <a:endParaRPr lang="en-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194" t="-607527" r="-388" b="-7527"/>
                          </a:stretch>
                        </a:blipFill>
                      </a:tcPr>
                    </a:tc>
                    <a:extLst>
                      <a:ext uri="{0D108BD9-81ED-4DB2-BD59-A6C34878D82A}">
                        <a16:rowId xmlns:a16="http://schemas.microsoft.com/office/drawing/2014/main" val="685475501"/>
                      </a:ext>
                    </a:extLst>
                  </a:tr>
                </a:tbl>
              </a:graphicData>
            </a:graphic>
          </p:graphicFrame>
        </mc:Fallback>
      </mc:AlternateContent>
    </p:spTree>
    <p:extLst>
      <p:ext uri="{BB962C8B-B14F-4D97-AF65-F5344CB8AC3E}">
        <p14:creationId xmlns:p14="http://schemas.microsoft.com/office/powerpoint/2010/main" val="1588083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err="1"/>
              <a:t>Erweiterung</a:t>
            </a:r>
            <a:r>
              <a:rPr lang="en-US"/>
              <a:t> von</a:t>
            </a:r>
            <a:r>
              <a:rPr lang="en-US">
                <a:solidFill>
                  <a:schemeClr val="accent1"/>
                </a:solidFill>
              </a:rPr>
              <a:t> Dijkstra’s Algorithm</a:t>
            </a:r>
          </a:p>
        </p:txBody>
      </p:sp>
    </p:spTree>
    <p:extLst>
      <p:ext uri="{BB962C8B-B14F-4D97-AF65-F5344CB8AC3E}">
        <p14:creationId xmlns:p14="http://schemas.microsoft.com/office/powerpoint/2010/main" val="306196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err="1"/>
              <a:t>Ineffizienz</a:t>
            </a:r>
            <a:r>
              <a:rPr lang="en-US"/>
              <a:t> von Dijkstra</a:t>
            </a:r>
          </a:p>
          <a:p>
            <a:pPr lvl="1"/>
            <a:r>
              <a:rPr lang="de-DE"/>
              <a:t>Dijkstra‘s Algorithm verarbeitet jede</a:t>
            </a:r>
          </a:p>
          <a:p>
            <a:pPr marL="0" lvl="1" indent="0">
              <a:buNone/>
            </a:pPr>
            <a:r>
              <a:rPr lang="de-DE"/>
              <a:t>   vielversprechendste Edge der Reihe nach</a:t>
            </a:r>
          </a:p>
          <a:p>
            <a:r>
              <a:rPr lang="en-US" err="1"/>
              <a:t>Heuristik</a:t>
            </a:r>
            <a:endParaRPr lang="en-US"/>
          </a:p>
          <a:p>
            <a:pPr lvl="1"/>
            <a:r>
              <a:rPr lang="en-US"/>
              <a:t>Bei </a:t>
            </a:r>
            <a:r>
              <a:rPr lang="en-US" err="1"/>
              <a:t>jedem</a:t>
            </a:r>
            <a:r>
              <a:rPr lang="en-US"/>
              <a:t> Schritt </a:t>
            </a:r>
            <a:r>
              <a:rPr lang="en-US" err="1"/>
              <a:t>wird</a:t>
            </a:r>
            <a:r>
              <a:rPr lang="en-US"/>
              <a:t> </a:t>
            </a:r>
            <a:r>
              <a:rPr lang="en-US" err="1"/>
              <a:t>vorausgeplant</a:t>
            </a:r>
            <a:r>
              <a:rPr lang="en-US"/>
              <a:t>, </a:t>
            </a:r>
          </a:p>
          <a:p>
            <a:pPr marL="0" lvl="1" indent="0">
              <a:buNone/>
            </a:pPr>
            <a:r>
              <a:rPr lang="en-US"/>
              <a:t>   </a:t>
            </a:r>
            <a:r>
              <a:rPr lang="en-US" err="1"/>
              <a:t>damit</a:t>
            </a:r>
            <a:r>
              <a:rPr lang="en-US"/>
              <a:t> </a:t>
            </a:r>
            <a:r>
              <a:rPr lang="en-US" err="1"/>
              <a:t>bessere</a:t>
            </a:r>
            <a:r>
              <a:rPr lang="en-US"/>
              <a:t> </a:t>
            </a:r>
            <a:r>
              <a:rPr lang="en-US" err="1"/>
              <a:t>Entscheidung</a:t>
            </a:r>
            <a:r>
              <a:rPr lang="en-US"/>
              <a:t> </a:t>
            </a:r>
            <a:r>
              <a:rPr lang="en-US" err="1"/>
              <a:t>getroffen</a:t>
            </a:r>
            <a:r>
              <a:rPr lang="en-US"/>
              <a:t> </a:t>
            </a:r>
            <a:r>
              <a:rPr lang="en-US" err="1"/>
              <a:t>werden</a:t>
            </a:r>
            <a:endParaRPr lang="en-US"/>
          </a:p>
          <a:p>
            <a:pPr lvl="1"/>
            <a:r>
              <a:rPr lang="en-US" err="1"/>
              <a:t>Speichern</a:t>
            </a:r>
            <a:r>
              <a:rPr lang="en-US"/>
              <a:t> der </a:t>
            </a:r>
            <a:r>
              <a:rPr lang="en-US" err="1"/>
              <a:t>geschätzen</a:t>
            </a:r>
            <a:r>
              <a:rPr lang="en-US"/>
              <a:t> </a:t>
            </a:r>
            <a:r>
              <a:rPr lang="en-US" err="1"/>
              <a:t>Gesamtkosten</a:t>
            </a:r>
            <a:r>
              <a:rPr lang="en-US"/>
              <a:t> des </a:t>
            </a:r>
            <a:r>
              <a:rPr lang="en-US" err="1"/>
              <a:t>Pfades</a:t>
            </a:r>
            <a:r>
              <a:rPr lang="en-US"/>
              <a:t> </a:t>
            </a:r>
            <a:r>
              <a:rPr lang="en-US" err="1"/>
              <a:t>durch</a:t>
            </a:r>
            <a:endParaRPr lang="en-US"/>
          </a:p>
          <a:p>
            <a:pPr marL="0" lvl="1" indent="0">
              <a:buNone/>
            </a:pPr>
            <a:r>
              <a:rPr lang="en-US"/>
              <a:t>   alle Vertices und der </a:t>
            </a:r>
            <a:r>
              <a:rPr lang="en-US" err="1"/>
              <a:t>Kosten</a:t>
            </a:r>
            <a:r>
              <a:rPr lang="en-US"/>
              <a:t> bis </a:t>
            </a:r>
            <a:r>
              <a:rPr lang="en-US" err="1"/>
              <a:t>zum</a:t>
            </a:r>
            <a:r>
              <a:rPr lang="en-US"/>
              <a:t> </a:t>
            </a:r>
            <a:r>
              <a:rPr lang="en-US" err="1"/>
              <a:t>Erreichen</a:t>
            </a:r>
            <a:r>
              <a:rPr lang="en-US"/>
              <a:t> des </a:t>
            </a:r>
            <a:r>
              <a:rPr lang="en-US" err="1"/>
              <a:t>Ziels</a:t>
            </a:r>
            <a:r>
              <a:rPr lang="en-US"/>
              <a:t> von </a:t>
            </a:r>
            <a:r>
              <a:rPr lang="en-US" err="1"/>
              <a:t>einer</a:t>
            </a:r>
            <a:r>
              <a:rPr lang="en-US"/>
              <a:t> Edge</a:t>
            </a:r>
          </a:p>
          <a:p>
            <a:pPr lvl="1"/>
            <a:endParaRPr lang="en-US"/>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C773EC50-4830-433E-97E7-9E19D698E1AC}"/>
              </a:ext>
            </a:extLst>
          </p:cNvPr>
          <p:cNvPicPr>
            <a:picLocks noChangeAspect="1"/>
          </p:cNvPicPr>
          <p:nvPr/>
        </p:nvPicPr>
        <p:blipFill>
          <a:blip r:embed="rId2"/>
          <a:stretch>
            <a:fillRect/>
          </a:stretch>
        </p:blipFill>
        <p:spPr>
          <a:xfrm>
            <a:off x="8902890" y="767729"/>
            <a:ext cx="2191634" cy="5322541"/>
          </a:xfrm>
          <a:prstGeom prst="rect">
            <a:avLst/>
          </a:prstGeom>
        </p:spPr>
      </p:pic>
    </p:spTree>
    <p:extLst>
      <p:ext uri="{BB962C8B-B14F-4D97-AF65-F5344CB8AC3E}">
        <p14:creationId xmlns:p14="http://schemas.microsoft.com/office/powerpoint/2010/main" val="1358289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 Placeholder"/>
              <p:cNvSpPr>
                <a:spLocks noGrp="1"/>
              </p:cNvSpPr>
              <p:nvPr>
                <p:ph type="body" sz="quarter" idx="10"/>
              </p:nvPr>
            </p:nvSpPr>
            <p:spPr/>
            <p:txBody>
              <a:bodyPr/>
              <a:lstStyle/>
              <a:p>
                <a:pPr lvl="0"/>
                <a:r>
                  <a:rPr lang="en-US" dirty="0"/>
                  <a:t>Manhatten </a:t>
                </a:r>
                <a:r>
                  <a:rPr lang="en-US" dirty="0" err="1"/>
                  <a:t>Distanz</a:t>
                </a:r>
                <a:endParaRPr lang="en-US" dirty="0"/>
              </a:p>
              <a:p>
                <a:pPr lvl="1"/>
                <a:r>
                  <a:rPr lang="de-DE" dirty="0"/>
                  <a:t>Berechnung </a:t>
                </a:r>
                <a:r>
                  <a:rPr lang="en-US" dirty="0"/>
                  <a:t>des </a:t>
                </a:r>
                <a:r>
                  <a:rPr lang="en-US" dirty="0" err="1"/>
                  <a:t>absoluten</a:t>
                </a:r>
                <a:r>
                  <a:rPr lang="en-US" dirty="0"/>
                  <a:t> </a:t>
                </a:r>
                <a:r>
                  <a:rPr lang="en-US" dirty="0" err="1"/>
                  <a:t>Abstandes</a:t>
                </a:r>
                <a:r>
                  <a:rPr lang="en-US" dirty="0"/>
                  <a:t> von </a:t>
                </a:r>
                <a:r>
                  <a:rPr lang="en-US" dirty="0" err="1"/>
                  <a:t>einer</a:t>
                </a:r>
                <a:r>
                  <a:rPr lang="en-US" dirty="0"/>
                  <a:t> Edge </a:t>
                </a:r>
                <a:r>
                  <a:rPr lang="en-US" dirty="0" err="1"/>
                  <a:t>zur</a:t>
                </a:r>
                <a:r>
                  <a:rPr lang="en-US" dirty="0"/>
                  <a:t> Destination Edge</a:t>
                </a:r>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𝑑𝑒𝑠𝑡𝑖𝑛𝑎𝑡𝑖𝑜𝑛</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𝑑𝑒𝑠𝑡𝑖𝑛𝑎𝑡𝑖𝑜𝑛</m:t>
                        </m:r>
                      </m:sub>
                    </m:sSub>
                    <m:r>
                      <a:rPr lang="en-US" b="0" i="1" smtClean="0">
                        <a:latin typeface="Cambria Math" panose="02040503050406030204" pitchFamily="18" charset="0"/>
                      </a:rPr>
                      <m:t>|</m:t>
                    </m:r>
                  </m:oMath>
                </a14:m>
                <a:endParaRPr lang="en-US" dirty="0"/>
              </a:p>
              <a:p>
                <a:r>
                  <a:rPr lang="en-US" dirty="0" err="1"/>
                  <a:t>Euklidische</a:t>
                </a:r>
                <a:r>
                  <a:rPr lang="en-US" dirty="0"/>
                  <a:t> </a:t>
                </a:r>
                <a:r>
                  <a:rPr lang="en-US" dirty="0" err="1"/>
                  <a:t>Distanz</a:t>
                </a:r>
                <a:endParaRPr lang="en-US" dirty="0"/>
              </a:p>
              <a:p>
                <a:pPr lvl="1"/>
                <a:r>
                  <a:rPr lang="en-US" dirty="0" err="1"/>
                  <a:t>Genauer</a:t>
                </a:r>
                <a:r>
                  <a:rPr lang="en-US" dirty="0"/>
                  <a:t> </a:t>
                </a:r>
                <a:r>
                  <a:rPr lang="en-US" dirty="0" err="1"/>
                  <a:t>als</a:t>
                </a:r>
                <a:r>
                  <a:rPr lang="en-US" dirty="0"/>
                  <a:t> die </a:t>
                </a:r>
                <a:r>
                  <a:rPr lang="en-US" dirty="0" err="1"/>
                  <a:t>Manhatten</a:t>
                </a:r>
                <a:r>
                  <a:rPr lang="en-US" dirty="0"/>
                  <a:t> </a:t>
                </a:r>
                <a:r>
                  <a:rPr lang="en-US" dirty="0" err="1"/>
                  <a:t>Distanz</a:t>
                </a:r>
                <a:r>
                  <a:rPr lang="en-US" dirty="0"/>
                  <a:t>, </a:t>
                </a:r>
                <a:r>
                  <a:rPr lang="en-US" dirty="0" err="1"/>
                  <a:t>aber</a:t>
                </a:r>
                <a:r>
                  <a:rPr lang="en-US" dirty="0"/>
                  <a:t> </a:t>
                </a:r>
                <a:r>
                  <a:rPr lang="en-US" dirty="0" err="1"/>
                  <a:t>langsamer</a:t>
                </a:r>
                <a:r>
                  <a:rPr lang="en-US" dirty="0"/>
                  <a:t>, </a:t>
                </a:r>
              </a:p>
              <a:p>
                <a:pPr marL="0" lvl="1" indent="0">
                  <a:buNone/>
                </a:pPr>
                <a:r>
                  <a:rPr lang="en-US" dirty="0"/>
                  <a:t>   da </a:t>
                </a:r>
                <a:r>
                  <a:rPr lang="en-US" dirty="0" err="1"/>
                  <a:t>ein</a:t>
                </a:r>
                <a:r>
                  <a:rPr lang="en-US" dirty="0"/>
                  <a:t> </a:t>
                </a:r>
                <a:r>
                  <a:rPr lang="en-US" dirty="0" err="1"/>
                  <a:t>größeres</a:t>
                </a:r>
                <a:r>
                  <a:rPr lang="en-US" dirty="0"/>
                  <a:t> </a:t>
                </a:r>
                <a:r>
                  <a:rPr lang="en-US" dirty="0" err="1"/>
                  <a:t>Gebiet</a:t>
                </a:r>
                <a:r>
                  <a:rPr lang="en-US" dirty="0"/>
                  <a:t> </a:t>
                </a:r>
                <a:r>
                  <a:rPr lang="en-US" dirty="0" err="1"/>
                  <a:t>erkundet</a:t>
                </a:r>
                <a:r>
                  <a:rPr lang="en-US" dirty="0"/>
                  <a:t> </a:t>
                </a:r>
                <a:r>
                  <a:rPr lang="en-US" dirty="0" err="1"/>
                  <a:t>werden</a:t>
                </a:r>
                <a:r>
                  <a:rPr lang="en-US" dirty="0"/>
                  <a:t> muss</a:t>
                </a:r>
              </a:p>
              <a:p>
                <a:pPr lvl="1"/>
                <a:r>
                  <a:rPr lang="en-US" dirty="0" err="1"/>
                  <a:t>Bevorzugt</a:t>
                </a:r>
                <a:r>
                  <a:rPr lang="en-US" dirty="0"/>
                  <a:t> </a:t>
                </a:r>
                <a:r>
                  <a:rPr lang="en-US" dirty="0" err="1"/>
                  <a:t>einen</a:t>
                </a:r>
                <a:r>
                  <a:rPr lang="en-US" dirty="0"/>
                  <a:t> </a:t>
                </a:r>
                <a:r>
                  <a:rPr lang="en-US" dirty="0" err="1"/>
                  <a:t>Pfad</a:t>
                </a:r>
                <a:r>
                  <a:rPr lang="en-US" dirty="0"/>
                  <a:t> </a:t>
                </a:r>
                <a:r>
                  <a:rPr lang="en-US" dirty="0" err="1"/>
                  <a:t>entlang</a:t>
                </a:r>
                <a:r>
                  <a:rPr lang="en-US" dirty="0"/>
                  <a:t> </a:t>
                </a:r>
                <a:r>
                  <a:rPr lang="en-US" dirty="0" err="1"/>
                  <a:t>einer</a:t>
                </a:r>
                <a:r>
                  <a:rPr lang="en-US" dirty="0"/>
                  <a:t> </a:t>
                </a:r>
                <a:r>
                  <a:rPr lang="en-US" dirty="0" err="1"/>
                  <a:t>Linie</a:t>
                </a:r>
                <a:endParaRPr lang="en-US" dirty="0"/>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𝑑𝑒𝑠𝑡𝑖𝑛𝑎𝑡𝑖𝑜𝑛</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𝑑𝑒𝑠𝑡𝑖𝑛𝑎𝑡𝑖𝑜𝑛</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e>
                    </m:rad>
                  </m:oMath>
                </a14:m>
                <a:endParaRPr lang="en-US" dirty="0"/>
              </a:p>
              <a:p>
                <a:pPr marL="0" lvl="1" indent="0">
                  <a:buNone/>
                </a:pPr>
                <a:endParaRPr lang="en-US" dirty="0"/>
              </a:p>
              <a:p>
                <a:pPr marL="0" lvl="1" indent="0">
                  <a:buNone/>
                </a:pPr>
                <a:br>
                  <a:rPr lang="en-US" dirty="0"/>
                </a:br>
                <a:endParaRPr lang="en-US" dirty="0"/>
              </a:p>
              <a:p>
                <a:pPr marL="0" lvl="1" indent="0">
                  <a:buNone/>
                </a:pPr>
                <a:endParaRPr lang="en-US" dirty="0"/>
              </a:p>
            </p:txBody>
          </p:sp>
        </mc:Choice>
        <mc:Fallback xmlns="">
          <p:sp>
            <p:nvSpPr>
              <p:cNvPr id="11" name="Text Placeholder"/>
              <p:cNvSpPr>
                <a:spLocks noGrp="1" noRot="1" noChangeAspect="1" noMove="1" noResize="1" noEditPoints="1" noAdjustHandles="1" noChangeArrowheads="1" noChangeShapeType="1" noTextEdit="1"/>
              </p:cNvSpPr>
              <p:nvPr>
                <p:ph type="body" sz="quarter" idx="10"/>
              </p:nvPr>
            </p:nvSpPr>
            <p:spPr>
              <a:blipFill>
                <a:blip r:embed="rId2"/>
                <a:stretch>
                  <a:fillRect l="-1417" t="-1552"/>
                </a:stretch>
              </a:blipFill>
            </p:spPr>
            <p:txBody>
              <a:bodyPr/>
              <a:lstStyle/>
              <a:p>
                <a:r>
                  <a:rPr lang="en-DE">
                    <a:noFill/>
                  </a:rPr>
                  <a:t> </a:t>
                </a:r>
              </a:p>
            </p:txBody>
          </p:sp>
        </mc:Fallback>
      </mc:AlternateContent>
      <p:sp>
        <p:nvSpPr>
          <p:cNvPr id="4" name="Title"/>
          <p:cNvSpPr>
            <a:spLocks noGrp="1"/>
          </p:cNvSpPr>
          <p:nvPr>
            <p:ph type="title"/>
          </p:nvPr>
        </p:nvSpPr>
        <p:spPr>
          <a:xfrm>
            <a:off x="504001" y="504000"/>
            <a:ext cx="11186476" cy="677108"/>
          </a:xfrm>
        </p:spPr>
        <p:txBody>
          <a:bodyPr/>
          <a:lstStyle/>
          <a:p>
            <a:r>
              <a:rPr lang="en-US" err="1"/>
              <a:t>Erweiterung</a:t>
            </a:r>
            <a:r>
              <a:rPr lang="en-US"/>
              <a:t> von Dijkstra’s Algorithm</a:t>
            </a:r>
            <a:br>
              <a:rPr lang="en-US"/>
            </a:br>
            <a:r>
              <a:rPr lang="en-US" sz="2000" b="0">
                <a:solidFill>
                  <a:schemeClr val="accent1"/>
                </a:solidFill>
              </a:rPr>
              <a:t>A* Search</a:t>
            </a:r>
          </a:p>
        </p:txBody>
      </p:sp>
      <p:pic>
        <p:nvPicPr>
          <p:cNvPr id="3" name="Picture 2">
            <a:extLst>
              <a:ext uri="{FF2B5EF4-FFF2-40B4-BE49-F238E27FC236}">
                <a16:creationId xmlns:a16="http://schemas.microsoft.com/office/drawing/2014/main" id="{73F7A360-5687-4BD4-AB04-FA82CB627642}"/>
              </a:ext>
            </a:extLst>
          </p:cNvPr>
          <p:cNvPicPr>
            <a:picLocks noChangeAspect="1"/>
          </p:cNvPicPr>
          <p:nvPr/>
        </p:nvPicPr>
        <p:blipFill>
          <a:blip r:embed="rId3"/>
          <a:stretch>
            <a:fillRect/>
          </a:stretch>
        </p:blipFill>
        <p:spPr>
          <a:xfrm>
            <a:off x="8677276" y="1432350"/>
            <a:ext cx="3013200" cy="3993300"/>
          </a:xfrm>
          <a:prstGeom prst="rect">
            <a:avLst/>
          </a:prstGeom>
        </p:spPr>
      </p:pic>
    </p:spTree>
    <p:extLst>
      <p:ext uri="{BB962C8B-B14F-4D97-AF65-F5344CB8AC3E}">
        <p14:creationId xmlns:p14="http://schemas.microsoft.com/office/powerpoint/2010/main" val="124260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Open Shortest Path First (OSPF)</a:t>
            </a:r>
          </a:p>
          <a:p>
            <a:pPr lvl="1"/>
            <a:r>
              <a:rPr lang="en-US"/>
              <a:t>Link-State-</a:t>
            </a:r>
            <a:r>
              <a:rPr lang="en-US" err="1"/>
              <a:t>Protokoll</a:t>
            </a:r>
            <a:r>
              <a:rPr lang="en-US"/>
              <a:t>, um den </a:t>
            </a:r>
            <a:r>
              <a:rPr lang="en-US" err="1"/>
              <a:t>besten</a:t>
            </a:r>
            <a:r>
              <a:rPr lang="en-US"/>
              <a:t> </a:t>
            </a:r>
            <a:r>
              <a:rPr lang="en-US" err="1"/>
              <a:t>Pfad</a:t>
            </a:r>
            <a:r>
              <a:rPr lang="en-US"/>
              <a:t> </a:t>
            </a:r>
            <a:r>
              <a:rPr lang="en-US" err="1"/>
              <a:t>zwischen</a:t>
            </a:r>
            <a:r>
              <a:rPr lang="en-US"/>
              <a:t> den Quell- und</a:t>
            </a:r>
          </a:p>
          <a:p>
            <a:pPr marL="0" lvl="1" indent="0">
              <a:buNone/>
            </a:pPr>
            <a:r>
              <a:rPr lang="en-US"/>
              <a:t>   dem </a:t>
            </a:r>
            <a:r>
              <a:rPr lang="en-US" err="1"/>
              <a:t>Zielrouter</a:t>
            </a:r>
            <a:r>
              <a:rPr lang="en-US"/>
              <a:t> </a:t>
            </a:r>
            <a:r>
              <a:rPr lang="en-US" err="1"/>
              <a:t>zu</a:t>
            </a:r>
            <a:r>
              <a:rPr lang="en-US"/>
              <a:t> </a:t>
            </a:r>
            <a:r>
              <a:rPr lang="en-US" err="1"/>
              <a:t>finden</a:t>
            </a:r>
            <a:endParaRPr lang="en-US"/>
          </a:p>
          <a:p>
            <a:pPr lvl="1"/>
            <a:r>
              <a:rPr lang="en-US"/>
              <a:t>Der </a:t>
            </a:r>
            <a:r>
              <a:rPr lang="en-US" err="1"/>
              <a:t>Algorithmus</a:t>
            </a:r>
            <a:r>
              <a:rPr lang="en-US"/>
              <a:t> </a:t>
            </a:r>
            <a:r>
              <a:rPr lang="en-US" err="1"/>
              <a:t>stellt</a:t>
            </a:r>
            <a:r>
              <a:rPr lang="en-US"/>
              <a:t> den </a:t>
            </a:r>
            <a:r>
              <a:rPr lang="en-US" err="1"/>
              <a:t>kürzesten</a:t>
            </a:r>
            <a:r>
              <a:rPr lang="en-US"/>
              <a:t> </a:t>
            </a:r>
            <a:r>
              <a:rPr lang="en-US" err="1"/>
              <a:t>Kostenpfad</a:t>
            </a:r>
            <a:r>
              <a:rPr lang="en-US"/>
              <a:t> </a:t>
            </a:r>
            <a:r>
              <a:rPr lang="en-US" err="1"/>
              <a:t>dar</a:t>
            </a:r>
            <a:r>
              <a:rPr lang="en-US"/>
              <a:t> und </a:t>
            </a:r>
            <a:r>
              <a:rPr lang="en-US" err="1"/>
              <a:t>aktualisiert</a:t>
            </a:r>
            <a:r>
              <a:rPr lang="en-US"/>
              <a:t> </a:t>
            </a:r>
          </a:p>
          <a:p>
            <a:pPr marL="0" lvl="1" indent="0">
              <a:buNone/>
            </a:pPr>
            <a:r>
              <a:rPr lang="en-US"/>
              <a:t>   </a:t>
            </a:r>
            <a:r>
              <a:rPr lang="en-US" err="1"/>
              <a:t>eine</a:t>
            </a:r>
            <a:r>
              <a:rPr lang="en-US"/>
              <a:t> </a:t>
            </a:r>
            <a:r>
              <a:rPr lang="en-US" err="1"/>
              <a:t>Weiterleitungstabelle</a:t>
            </a:r>
            <a:endParaRPr lang="en-US"/>
          </a:p>
          <a:p>
            <a:pPr lvl="0"/>
            <a:r>
              <a:rPr lang="en-US" err="1"/>
              <a:t>Dateiserver</a:t>
            </a:r>
            <a:r>
              <a:rPr lang="en-US"/>
              <a:t> </a:t>
            </a:r>
            <a:r>
              <a:rPr lang="en-US" err="1"/>
              <a:t>festlegen</a:t>
            </a:r>
            <a:endParaRPr lang="en-US"/>
          </a:p>
          <a:p>
            <a:pPr lvl="1"/>
            <a:r>
              <a:rPr lang="en-US" err="1"/>
              <a:t>Bestimmung</a:t>
            </a:r>
            <a:r>
              <a:rPr lang="en-US"/>
              <a:t> </a:t>
            </a:r>
            <a:r>
              <a:rPr lang="en-US" err="1"/>
              <a:t>eines</a:t>
            </a:r>
            <a:r>
              <a:rPr lang="en-US"/>
              <a:t> </a:t>
            </a:r>
            <a:r>
              <a:rPr lang="en-US" err="1"/>
              <a:t>Dateiserver</a:t>
            </a:r>
            <a:r>
              <a:rPr lang="en-US"/>
              <a:t> in </a:t>
            </a:r>
            <a:r>
              <a:rPr lang="en-US" err="1"/>
              <a:t>einem</a:t>
            </a:r>
            <a:r>
              <a:rPr lang="en-US"/>
              <a:t> LAN </a:t>
            </a:r>
          </a:p>
          <a:p>
            <a:pPr lvl="1"/>
            <a:r>
              <a:rPr lang="en-US"/>
              <a:t>Dijkstra </a:t>
            </a:r>
            <a:r>
              <a:rPr lang="en-US" err="1"/>
              <a:t>minimiert</a:t>
            </a:r>
            <a:r>
              <a:rPr lang="en-US"/>
              <a:t> den </a:t>
            </a:r>
            <a:r>
              <a:rPr lang="en-US" err="1"/>
              <a:t>Pfad</a:t>
            </a:r>
            <a:r>
              <a:rPr lang="en-US"/>
              <a:t> </a:t>
            </a:r>
            <a:r>
              <a:rPr lang="en-US" err="1"/>
              <a:t>zwischen</a:t>
            </a:r>
            <a:r>
              <a:rPr lang="en-US"/>
              <a:t> den </a:t>
            </a:r>
            <a:r>
              <a:rPr lang="en-US" err="1"/>
              <a:t>Netzwerken</a:t>
            </a:r>
            <a:r>
              <a:rPr lang="en-US"/>
              <a:t> und </a:t>
            </a:r>
            <a:r>
              <a:rPr lang="en-US" err="1"/>
              <a:t>verringert</a:t>
            </a:r>
            <a:r>
              <a:rPr lang="en-US"/>
              <a:t> </a:t>
            </a:r>
          </a:p>
          <a:p>
            <a:pPr marL="0" lvl="1" indent="0">
              <a:buNone/>
            </a:pPr>
            <a:r>
              <a:rPr lang="en-US"/>
              <a:t>   </a:t>
            </a:r>
            <a:r>
              <a:rPr lang="en-US" err="1"/>
              <a:t>Anzahl</a:t>
            </a:r>
            <a:r>
              <a:rPr lang="en-US"/>
              <a:t> von “Hops”</a:t>
            </a:r>
          </a:p>
          <a:p>
            <a:pPr marL="0" lvl="1" indent="0">
              <a:buNone/>
            </a:pPr>
            <a:endParaRPr lang="en-US"/>
          </a:p>
        </p:txBody>
      </p:sp>
      <p:sp>
        <p:nvSpPr>
          <p:cNvPr id="4" name="Title"/>
          <p:cNvSpPr>
            <a:spLocks noGrp="1"/>
          </p:cNvSpPr>
          <p:nvPr>
            <p:ph type="title"/>
          </p:nvPr>
        </p:nvSpPr>
        <p:spPr>
          <a:xfrm>
            <a:off x="504001" y="504000"/>
            <a:ext cx="11186476" cy="677108"/>
          </a:xfrm>
        </p:spPr>
        <p:txBody>
          <a:bodyPr/>
          <a:lstStyle/>
          <a:p>
            <a:r>
              <a:rPr lang="en-US" err="1"/>
              <a:t>Anwendungsmöglichkeiten</a:t>
            </a:r>
            <a:br>
              <a:rPr lang="en-US"/>
            </a:br>
            <a:r>
              <a:rPr lang="en-US" sz="2000" b="0">
                <a:solidFill>
                  <a:schemeClr val="accent1"/>
                </a:solidFill>
              </a:rPr>
              <a:t>Netzwerke</a:t>
            </a:r>
          </a:p>
        </p:txBody>
      </p:sp>
      <p:pic>
        <p:nvPicPr>
          <p:cNvPr id="3" name="Picture 2">
            <a:extLst>
              <a:ext uri="{FF2B5EF4-FFF2-40B4-BE49-F238E27FC236}">
                <a16:creationId xmlns:a16="http://schemas.microsoft.com/office/drawing/2014/main" id="{306AA273-6982-4B5C-9C2F-50718E89E077}"/>
              </a:ext>
            </a:extLst>
          </p:cNvPr>
          <p:cNvPicPr>
            <a:picLocks noChangeAspect="1"/>
          </p:cNvPicPr>
          <p:nvPr/>
        </p:nvPicPr>
        <p:blipFill>
          <a:blip r:embed="rId2"/>
          <a:stretch>
            <a:fillRect/>
          </a:stretch>
        </p:blipFill>
        <p:spPr>
          <a:xfrm>
            <a:off x="8538838" y="1853181"/>
            <a:ext cx="3151638" cy="3151638"/>
          </a:xfrm>
          <a:prstGeom prst="rect">
            <a:avLst/>
          </a:prstGeom>
        </p:spPr>
      </p:pic>
    </p:spTree>
    <p:extLst>
      <p:ext uri="{BB962C8B-B14F-4D97-AF65-F5344CB8AC3E}">
        <p14:creationId xmlns:p14="http://schemas.microsoft.com/office/powerpoint/2010/main" val="3546561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Demon</a:t>
            </a:r>
            <a:r>
              <a:rPr lang="en-US">
                <a:solidFill>
                  <a:schemeClr val="accent1"/>
                </a:solidFill>
              </a:rPr>
              <a:t>stration</a:t>
            </a:r>
          </a:p>
        </p:txBody>
      </p:sp>
    </p:spTree>
    <p:extLst>
      <p:ext uri="{BB962C8B-B14F-4D97-AF65-F5344CB8AC3E}">
        <p14:creationId xmlns:p14="http://schemas.microsoft.com/office/powerpoint/2010/main" val="41814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ote placeholder"/>
          <p:cNvSpPr>
            <a:spLocks noGrp="1"/>
          </p:cNvSpPr>
          <p:nvPr>
            <p:ph type="body" sz="quarter" idx="10"/>
          </p:nvPr>
        </p:nvSpPr>
        <p:spPr/>
        <p:txBody>
          <a:bodyPr/>
          <a:lstStyle/>
          <a:p>
            <a:pPr lvl="0"/>
            <a:r>
              <a:rPr lang="en-US"/>
              <a:t>“For the absence of a bibliography I offer </a:t>
            </a:r>
            <a:r>
              <a:rPr lang="en-US">
                <a:solidFill>
                  <a:schemeClr val="accent1"/>
                </a:solidFill>
              </a:rPr>
              <a:t>neither explanation nor apology</a:t>
            </a:r>
            <a:r>
              <a:rPr lang="en-US"/>
              <a:t>.”</a:t>
            </a:r>
          </a:p>
          <a:p>
            <a:pPr lvl="1"/>
            <a:r>
              <a:rPr lang="en-US" err="1"/>
              <a:t>Edsger</a:t>
            </a:r>
            <a:r>
              <a:rPr lang="en-US"/>
              <a:t> W. Dijkstra</a:t>
            </a:r>
          </a:p>
        </p:txBody>
      </p:sp>
    </p:spTree>
    <p:extLst>
      <p:ext uri="{BB962C8B-B14F-4D97-AF65-F5344CB8AC3E}">
        <p14:creationId xmlns:p14="http://schemas.microsoft.com/office/powerpoint/2010/main" val="1801416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dirty="0" err="1"/>
              <a:t>Cormen</a:t>
            </a:r>
            <a:r>
              <a:rPr lang="en-US" dirty="0"/>
              <a:t>, Thomas H.; </a:t>
            </a:r>
            <a:r>
              <a:rPr lang="en-US" dirty="0" err="1"/>
              <a:t>Leiserson</a:t>
            </a:r>
            <a:r>
              <a:rPr lang="en-US" dirty="0"/>
              <a:t>, Charles E.; </a:t>
            </a:r>
            <a:r>
              <a:rPr lang="en-US" dirty="0" err="1"/>
              <a:t>Rivest</a:t>
            </a:r>
            <a:r>
              <a:rPr lang="en-US" dirty="0"/>
              <a:t>, Ronald; Stein, Clifford (2013): </a:t>
            </a:r>
            <a:r>
              <a:rPr lang="en-US" dirty="0" err="1"/>
              <a:t>Algorithmen</a:t>
            </a:r>
            <a:r>
              <a:rPr lang="en-US" dirty="0"/>
              <a:t> – </a:t>
            </a:r>
            <a:r>
              <a:rPr lang="en-US" dirty="0" err="1"/>
              <a:t>eine</a:t>
            </a:r>
            <a:r>
              <a:rPr lang="en-US" dirty="0"/>
              <a:t> </a:t>
            </a:r>
            <a:r>
              <a:rPr lang="en-US" dirty="0" err="1"/>
              <a:t>Einführung</a:t>
            </a:r>
            <a:r>
              <a:rPr lang="en-US" dirty="0"/>
              <a:t>, 4. </a:t>
            </a:r>
            <a:r>
              <a:rPr lang="en-US" dirty="0" err="1"/>
              <a:t>Auflage</a:t>
            </a:r>
            <a:r>
              <a:rPr lang="en-US" dirty="0"/>
              <a:t>, </a:t>
            </a:r>
            <a:r>
              <a:rPr lang="en-US" dirty="0" err="1"/>
              <a:t>Oldenbourg</a:t>
            </a:r>
            <a:r>
              <a:rPr lang="en-US" dirty="0"/>
              <a:t> Verlag München</a:t>
            </a:r>
          </a:p>
          <a:p>
            <a:pPr lvl="0"/>
            <a:r>
              <a:rPr lang="en-US" dirty="0" err="1"/>
              <a:t>Fiset</a:t>
            </a:r>
            <a:r>
              <a:rPr lang="en-US" dirty="0"/>
              <a:t>, William (2019): Graph Theory Algorithms on freecodecamp.org or Udemy</a:t>
            </a:r>
          </a:p>
          <a:p>
            <a:pPr lvl="0"/>
            <a:r>
              <a:rPr lang="en-US" dirty="0"/>
              <a:t>theory.stanford.edu (2021): Introduction to A*, </a:t>
            </a:r>
            <a:r>
              <a:rPr lang="en-US" dirty="0">
                <a:hlinkClick r:id="rId2"/>
              </a:rPr>
              <a:t>http://theory.stanford.edu/~amitp/GameProgramming/AStarComparison.html</a:t>
            </a:r>
            <a:r>
              <a:rPr lang="en-US" dirty="0"/>
              <a:t>, </a:t>
            </a:r>
            <a:r>
              <a:rPr lang="en-US" dirty="0" err="1"/>
              <a:t>abgerufen</a:t>
            </a:r>
            <a:r>
              <a:rPr lang="en-US" dirty="0"/>
              <a:t> am 24.06.2021</a:t>
            </a:r>
          </a:p>
          <a:p>
            <a:r>
              <a:rPr lang="en-US" dirty="0"/>
              <a:t>theory.stanford.edu (2021): Heuristics, </a:t>
            </a:r>
            <a:r>
              <a:rPr lang="de-DE" dirty="0">
                <a:hlinkClick r:id="rId3" tooltip="http://theory.stanford.edu/~amitp/gameprogramming/heuristics.html#a-stars-use-of-the-heuristic"/>
              </a:rPr>
              <a:t>http://theory.stanford.edu/~amitp/GameProgramming/Heuristics.html#a-stars-use-of-the-heuristic</a:t>
            </a:r>
            <a:r>
              <a:rPr lang="de-DE" dirty="0"/>
              <a:t>, </a:t>
            </a:r>
            <a:r>
              <a:rPr lang="en-US" dirty="0" err="1"/>
              <a:t>abgerufen</a:t>
            </a:r>
            <a:r>
              <a:rPr lang="en-US" dirty="0"/>
              <a:t> am 24.06.2021</a:t>
            </a:r>
          </a:p>
          <a:p>
            <a:r>
              <a:rPr lang="en-US" dirty="0"/>
              <a:t>en.wikipedia.org (2021): Dijkstra’s Algorithm, </a:t>
            </a:r>
            <a:r>
              <a:rPr lang="en-US" dirty="0">
                <a:hlinkClick r:id="rId4"/>
              </a:rPr>
              <a:t>https://en.wikipedia.org/wiki/Dijkstra%27s_algorithm</a:t>
            </a:r>
            <a:r>
              <a:rPr lang="en-US" dirty="0"/>
              <a:t>, </a:t>
            </a:r>
            <a:r>
              <a:rPr lang="en-US" dirty="0" err="1"/>
              <a:t>abgerufen</a:t>
            </a:r>
            <a:r>
              <a:rPr lang="en-US" dirty="0"/>
              <a:t> am 24.06.2021</a:t>
            </a:r>
          </a:p>
        </p:txBody>
      </p:sp>
      <p:sp>
        <p:nvSpPr>
          <p:cNvPr id="4" name="Title"/>
          <p:cNvSpPr>
            <a:spLocks noGrp="1"/>
          </p:cNvSpPr>
          <p:nvPr>
            <p:ph type="title"/>
          </p:nvPr>
        </p:nvSpPr>
        <p:spPr>
          <a:xfrm>
            <a:off x="504001" y="504000"/>
            <a:ext cx="11186476" cy="369332"/>
          </a:xfrm>
        </p:spPr>
        <p:txBody>
          <a:bodyPr/>
          <a:lstStyle/>
          <a:p>
            <a:r>
              <a:rPr lang="en-US" err="1"/>
              <a:t>Quellenangaben</a:t>
            </a:r>
            <a:endParaRPr lang="en-US" sz="2000" b="0"/>
          </a:p>
        </p:txBody>
      </p:sp>
    </p:spTree>
    <p:extLst>
      <p:ext uri="{BB962C8B-B14F-4D97-AF65-F5344CB8AC3E}">
        <p14:creationId xmlns:p14="http://schemas.microsoft.com/office/powerpoint/2010/main" val="42108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1881851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normAutofit/>
          </a:bodyPr>
          <a:lstStyle/>
          <a:p>
            <a:pPr lvl="0"/>
            <a:r>
              <a:rPr lang="en-US" err="1"/>
              <a:t>Reiseauskunft</a:t>
            </a:r>
            <a:endParaRPr lang="en-US"/>
          </a:p>
          <a:p>
            <a:pPr lvl="1"/>
            <a:r>
              <a:rPr lang="en-US" err="1"/>
              <a:t>Zum</a:t>
            </a:r>
            <a:r>
              <a:rPr lang="en-US"/>
              <a:t> </a:t>
            </a:r>
            <a:r>
              <a:rPr lang="en-US" err="1"/>
              <a:t>Bestimmen</a:t>
            </a:r>
            <a:r>
              <a:rPr lang="en-US"/>
              <a:t> der </a:t>
            </a:r>
            <a:r>
              <a:rPr lang="en-US" err="1"/>
              <a:t>frühsten</a:t>
            </a:r>
            <a:r>
              <a:rPr lang="en-US"/>
              <a:t> </a:t>
            </a:r>
            <a:r>
              <a:rPr lang="en-US" err="1"/>
              <a:t>Ankunftszeit</a:t>
            </a:r>
            <a:r>
              <a:rPr lang="en-US"/>
              <a:t> </a:t>
            </a:r>
            <a:r>
              <a:rPr lang="en-US" err="1"/>
              <a:t>für</a:t>
            </a:r>
            <a:r>
              <a:rPr lang="en-US"/>
              <a:t> das </a:t>
            </a:r>
            <a:r>
              <a:rPr lang="en-US" err="1"/>
              <a:t>Ziel</a:t>
            </a:r>
            <a:r>
              <a:rPr lang="en-US"/>
              <a:t> </a:t>
            </a:r>
            <a:r>
              <a:rPr lang="en-US" err="1"/>
              <a:t>bei</a:t>
            </a:r>
            <a:r>
              <a:rPr lang="en-US"/>
              <a:t> </a:t>
            </a:r>
            <a:r>
              <a:rPr lang="en-US" err="1"/>
              <a:t>gegebenem</a:t>
            </a:r>
            <a:r>
              <a:rPr lang="en-US"/>
              <a:t> </a:t>
            </a:r>
          </a:p>
          <a:p>
            <a:pPr marL="0" lvl="1" indent="0">
              <a:buNone/>
            </a:pPr>
            <a:r>
              <a:rPr lang="en-US"/>
              <a:t>   </a:t>
            </a:r>
            <a:r>
              <a:rPr lang="en-US" err="1"/>
              <a:t>Startpunkt</a:t>
            </a:r>
            <a:r>
              <a:rPr lang="en-US"/>
              <a:t> und </a:t>
            </a:r>
            <a:r>
              <a:rPr lang="en-US" err="1"/>
              <a:t>Startzeit</a:t>
            </a:r>
            <a:endParaRPr lang="en-US"/>
          </a:p>
          <a:p>
            <a:pPr lvl="1"/>
            <a:r>
              <a:rPr lang="en-US" err="1"/>
              <a:t>Auswahl</a:t>
            </a:r>
            <a:r>
              <a:rPr lang="en-US"/>
              <a:t> der </a:t>
            </a:r>
            <a:r>
              <a:rPr lang="en-US" err="1"/>
              <a:t>bestmöglichen</a:t>
            </a:r>
            <a:r>
              <a:rPr lang="en-US"/>
              <a:t> </a:t>
            </a:r>
            <a:r>
              <a:rPr lang="en-US" err="1"/>
              <a:t>Verbindung</a:t>
            </a:r>
            <a:endParaRPr lang="en-US"/>
          </a:p>
          <a:p>
            <a:pPr lvl="0"/>
            <a:r>
              <a:rPr lang="en-US" err="1"/>
              <a:t>Navigationssyteme</a:t>
            </a:r>
            <a:endParaRPr lang="en-US"/>
          </a:p>
          <a:p>
            <a:pPr lvl="1"/>
            <a:r>
              <a:rPr lang="en-US"/>
              <a:t>Der </a:t>
            </a:r>
            <a:r>
              <a:rPr lang="en-US" err="1"/>
              <a:t>Algorithmus</a:t>
            </a:r>
            <a:r>
              <a:rPr lang="en-US"/>
              <a:t> </a:t>
            </a:r>
            <a:r>
              <a:rPr lang="en-US" err="1"/>
              <a:t>wird</a:t>
            </a:r>
            <a:r>
              <a:rPr lang="en-US"/>
              <a:t> in </a:t>
            </a:r>
            <a:r>
              <a:rPr lang="en-US" err="1"/>
              <a:t>Navigationssytemen</a:t>
            </a:r>
            <a:r>
              <a:rPr lang="en-US"/>
              <a:t> </a:t>
            </a:r>
            <a:r>
              <a:rPr lang="en-US" err="1"/>
              <a:t>verwendet</a:t>
            </a:r>
            <a:r>
              <a:rPr lang="en-US"/>
              <a:t>, um den </a:t>
            </a:r>
            <a:r>
              <a:rPr lang="en-US" err="1"/>
              <a:t>kürzesten</a:t>
            </a:r>
            <a:r>
              <a:rPr lang="en-US"/>
              <a:t> </a:t>
            </a:r>
          </a:p>
          <a:p>
            <a:pPr marL="0" lvl="1" indent="0">
              <a:buNone/>
            </a:pPr>
            <a:r>
              <a:rPr lang="en-US"/>
              <a:t>   </a:t>
            </a:r>
            <a:r>
              <a:rPr lang="en-US" err="1"/>
              <a:t>Weg</a:t>
            </a:r>
            <a:r>
              <a:rPr lang="en-US"/>
              <a:t> </a:t>
            </a:r>
            <a:r>
              <a:rPr lang="en-US" err="1"/>
              <a:t>zwischen</a:t>
            </a:r>
            <a:r>
              <a:rPr lang="en-US"/>
              <a:t> dem </a:t>
            </a:r>
            <a:r>
              <a:rPr lang="en-US" err="1"/>
              <a:t>aktuellen</a:t>
            </a:r>
            <a:r>
              <a:rPr lang="en-US"/>
              <a:t> </a:t>
            </a:r>
            <a:r>
              <a:rPr lang="en-US" err="1"/>
              <a:t>Standort</a:t>
            </a:r>
            <a:r>
              <a:rPr lang="en-US"/>
              <a:t> und dem </a:t>
            </a:r>
            <a:r>
              <a:rPr lang="en-US" err="1"/>
              <a:t>Ziel</a:t>
            </a:r>
            <a:r>
              <a:rPr lang="en-US"/>
              <a:t> </a:t>
            </a:r>
            <a:r>
              <a:rPr lang="en-US" err="1"/>
              <a:t>zu</a:t>
            </a:r>
            <a:r>
              <a:rPr lang="en-US"/>
              <a:t> </a:t>
            </a:r>
            <a:r>
              <a:rPr lang="en-US" err="1"/>
              <a:t>finden</a:t>
            </a:r>
            <a:endParaRPr lang="en-US"/>
          </a:p>
          <a:p>
            <a:pPr lvl="1"/>
            <a:r>
              <a:rPr lang="en-US" err="1"/>
              <a:t>Beispiele</a:t>
            </a:r>
            <a:endParaRPr lang="en-US"/>
          </a:p>
          <a:p>
            <a:pPr lvl="2"/>
            <a:r>
              <a:rPr lang="en-US"/>
              <a:t>Google Maps</a:t>
            </a:r>
          </a:p>
          <a:p>
            <a:pPr lvl="2"/>
            <a:r>
              <a:rPr lang="en-US"/>
              <a:t>Apple </a:t>
            </a:r>
            <a:r>
              <a:rPr lang="en-US" err="1"/>
              <a:t>Karten</a:t>
            </a:r>
            <a:endParaRPr lang="en-US"/>
          </a:p>
          <a:p>
            <a:pPr lvl="2"/>
            <a:r>
              <a:rPr lang="en-US"/>
              <a:t>Autos</a:t>
            </a:r>
          </a:p>
          <a:p>
            <a:pPr lvl="2"/>
            <a:r>
              <a:rPr lang="en-US" err="1"/>
              <a:t>Drohnen</a:t>
            </a:r>
            <a:endParaRPr lang="en-US"/>
          </a:p>
          <a:p>
            <a:pPr lvl="2"/>
            <a:r>
              <a:rPr lang="en-US" err="1"/>
              <a:t>Roboter</a:t>
            </a:r>
            <a:r>
              <a:rPr lang="en-US"/>
              <a:t> (Digital Warehouse)</a:t>
            </a:r>
          </a:p>
        </p:txBody>
      </p:sp>
      <p:sp>
        <p:nvSpPr>
          <p:cNvPr id="4" name="Title"/>
          <p:cNvSpPr>
            <a:spLocks noGrp="1"/>
          </p:cNvSpPr>
          <p:nvPr>
            <p:ph type="title"/>
          </p:nvPr>
        </p:nvSpPr>
        <p:spPr>
          <a:xfrm>
            <a:off x="504001" y="504000"/>
            <a:ext cx="11186476" cy="677108"/>
          </a:xfrm>
        </p:spPr>
        <p:txBody>
          <a:bodyPr/>
          <a:lstStyle/>
          <a:p>
            <a:r>
              <a:rPr lang="en-US" err="1"/>
              <a:t>Anwendungsmöglichkeit</a:t>
            </a:r>
            <a:br>
              <a:rPr lang="en-US"/>
            </a:br>
            <a:r>
              <a:rPr lang="en-US" sz="2000" b="0">
                <a:solidFill>
                  <a:schemeClr val="accent1"/>
                </a:solidFill>
              </a:rPr>
              <a:t>Navigation</a:t>
            </a:r>
          </a:p>
        </p:txBody>
      </p:sp>
      <p:pic>
        <p:nvPicPr>
          <p:cNvPr id="3" name="Picture 2">
            <a:extLst>
              <a:ext uri="{FF2B5EF4-FFF2-40B4-BE49-F238E27FC236}">
                <a16:creationId xmlns:a16="http://schemas.microsoft.com/office/drawing/2014/main" id="{789BCBC6-0DA7-4332-B230-23466F85279F}"/>
              </a:ext>
            </a:extLst>
          </p:cNvPr>
          <p:cNvPicPr>
            <a:picLocks noChangeAspect="1"/>
          </p:cNvPicPr>
          <p:nvPr/>
        </p:nvPicPr>
        <p:blipFill>
          <a:blip r:embed="rId2"/>
          <a:stretch>
            <a:fillRect/>
          </a:stretch>
        </p:blipFill>
        <p:spPr>
          <a:xfrm>
            <a:off x="8639422" y="1903473"/>
            <a:ext cx="3051054" cy="3051054"/>
          </a:xfrm>
          <a:prstGeom prst="rect">
            <a:avLst/>
          </a:prstGeom>
        </p:spPr>
      </p:pic>
    </p:spTree>
    <p:extLst>
      <p:ext uri="{BB962C8B-B14F-4D97-AF65-F5344CB8AC3E}">
        <p14:creationId xmlns:p14="http://schemas.microsoft.com/office/powerpoint/2010/main" val="30428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a:t>Dijkstra’s </a:t>
            </a:r>
            <a:r>
              <a:rPr lang="en-US">
                <a:solidFill>
                  <a:schemeClr val="accent1"/>
                </a:solidFill>
              </a:rPr>
              <a:t>Shortest Path</a:t>
            </a:r>
          </a:p>
        </p:txBody>
      </p:sp>
    </p:spTree>
    <p:extLst>
      <p:ext uri="{BB962C8B-B14F-4D97-AF65-F5344CB8AC3E}">
        <p14:creationId xmlns:p14="http://schemas.microsoft.com/office/powerpoint/2010/main" val="16131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Undirected Graphs</a:t>
            </a:r>
          </a:p>
          <a:p>
            <a:pPr lvl="1"/>
            <a:r>
              <a:rPr lang="en-US"/>
              <a:t>Die Edges </a:t>
            </a:r>
            <a:r>
              <a:rPr lang="en-US" err="1"/>
              <a:t>haben</a:t>
            </a:r>
            <a:r>
              <a:rPr lang="en-US"/>
              <a:t> </a:t>
            </a:r>
            <a:r>
              <a:rPr lang="en-US" err="1"/>
              <a:t>keine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a:t>
            </a:r>
            <a:r>
              <a:rPr lang="en-US" err="1"/>
              <a:t>identisch</a:t>
            </a:r>
            <a:r>
              <a:rPr lang="en-US"/>
              <a:t> </a:t>
            </a:r>
            <a:r>
              <a:rPr lang="en-US" err="1"/>
              <a:t>mit</a:t>
            </a:r>
            <a:r>
              <a:rPr lang="en-US"/>
              <a:t> der </a:t>
            </a:r>
            <a:r>
              <a:rPr lang="en-US" err="1"/>
              <a:t>Kante</a:t>
            </a:r>
            <a:r>
              <a:rPr lang="en-US"/>
              <a:t> (v, u)</a:t>
            </a:r>
          </a:p>
          <a:p>
            <a:pPr lvl="1"/>
            <a:r>
              <a:rPr lang="en-US"/>
              <a:t>Die Vertices </a:t>
            </a:r>
            <a:r>
              <a:rPr lang="en-US" err="1"/>
              <a:t>könnten</a:t>
            </a:r>
            <a:r>
              <a:rPr lang="en-US"/>
              <a:t> </a:t>
            </a:r>
            <a:r>
              <a:rPr lang="en-US" err="1"/>
              <a:t>Städte</a:t>
            </a:r>
            <a:r>
              <a:rPr lang="en-US"/>
              <a:t> </a:t>
            </a:r>
            <a:r>
              <a:rPr lang="en-US" err="1"/>
              <a:t>darstellen</a:t>
            </a:r>
            <a:r>
              <a:rPr lang="en-US"/>
              <a:t> und </a:t>
            </a:r>
          </a:p>
          <a:p>
            <a:pPr marL="0" lvl="1" indent="0">
              <a:buNone/>
            </a:pPr>
            <a:r>
              <a:rPr lang="en-US"/>
              <a:t>   </a:t>
            </a:r>
            <a:r>
              <a:rPr lang="en-US" err="1"/>
              <a:t>eine</a:t>
            </a:r>
            <a:r>
              <a:rPr lang="en-US"/>
              <a:t> Edge </a:t>
            </a:r>
            <a:r>
              <a:rPr lang="en-US" err="1"/>
              <a:t>könnte</a:t>
            </a:r>
            <a:r>
              <a:rPr lang="en-US"/>
              <a:t> </a:t>
            </a:r>
            <a:r>
              <a:rPr lang="en-US" err="1"/>
              <a:t>eine</a:t>
            </a:r>
            <a:r>
              <a:rPr lang="en-US"/>
              <a:t> </a:t>
            </a:r>
            <a:r>
              <a:rPr lang="en-US" err="1"/>
              <a:t>bidirektionale</a:t>
            </a:r>
            <a:r>
              <a:rPr lang="en-US"/>
              <a:t> </a:t>
            </a:r>
            <a:r>
              <a:rPr lang="en-US" err="1"/>
              <a:t>Straße</a:t>
            </a:r>
            <a:r>
              <a:rPr lang="en-US"/>
              <a:t> </a:t>
            </a:r>
            <a:r>
              <a:rPr lang="en-US" err="1"/>
              <a:t>representieren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07D9A331-CE48-4C4D-9300-F251E0ECD785}"/>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273286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Directed Graphs</a:t>
            </a:r>
          </a:p>
          <a:p>
            <a:pPr lvl="1"/>
            <a:r>
              <a:rPr lang="en-US"/>
              <a:t>Die Edges </a:t>
            </a:r>
            <a:r>
              <a:rPr lang="en-US" err="1"/>
              <a:t>haben</a:t>
            </a:r>
            <a:r>
              <a:rPr lang="en-US"/>
              <a:t> </a:t>
            </a:r>
            <a:r>
              <a:rPr lang="en-US" err="1"/>
              <a:t>eine</a:t>
            </a:r>
            <a:r>
              <a:rPr lang="en-US"/>
              <a:t> </a:t>
            </a:r>
            <a:r>
              <a:rPr lang="en-US" err="1"/>
              <a:t>Orientierung</a:t>
            </a:r>
            <a:r>
              <a:rPr lang="en-US"/>
              <a:t> </a:t>
            </a:r>
            <a:r>
              <a:rPr lang="en-US" err="1"/>
              <a:t>oder</a:t>
            </a:r>
            <a:r>
              <a:rPr lang="en-US"/>
              <a:t> </a:t>
            </a:r>
            <a:r>
              <a:rPr lang="en-US" err="1"/>
              <a:t>Richtung</a:t>
            </a:r>
            <a:endParaRPr lang="en-US"/>
          </a:p>
          <a:p>
            <a:pPr lvl="1"/>
            <a:r>
              <a:rPr lang="en-US"/>
              <a:t>Die Edge (u, v) </a:t>
            </a:r>
            <a:r>
              <a:rPr lang="en-US" err="1"/>
              <a:t>ist</a:t>
            </a:r>
            <a:r>
              <a:rPr lang="en-US"/>
              <a:t> die Edge von Vertex u </a:t>
            </a:r>
            <a:r>
              <a:rPr lang="en-US" err="1"/>
              <a:t>zu</a:t>
            </a:r>
            <a:r>
              <a:rPr lang="en-US"/>
              <a:t> Vertex v</a:t>
            </a:r>
          </a:p>
          <a:p>
            <a:pPr lvl="1"/>
            <a:r>
              <a:rPr lang="en-US"/>
              <a:t>Die Vertices </a:t>
            </a:r>
            <a:r>
              <a:rPr lang="en-US" err="1"/>
              <a:t>könnten</a:t>
            </a:r>
            <a:r>
              <a:rPr lang="en-US"/>
              <a:t> Menschen </a:t>
            </a:r>
            <a:r>
              <a:rPr lang="en-US" err="1"/>
              <a:t>darstellen</a:t>
            </a:r>
            <a:r>
              <a:rPr lang="en-US"/>
              <a:t> und </a:t>
            </a:r>
            <a:r>
              <a:rPr lang="en-US" err="1"/>
              <a:t>eine</a:t>
            </a:r>
            <a:r>
              <a:rPr lang="en-US"/>
              <a:t> Edge </a:t>
            </a:r>
          </a:p>
          <a:p>
            <a:pPr marL="0" lvl="1" indent="0">
              <a:buNone/>
            </a:pPr>
            <a:r>
              <a:rPr lang="en-US"/>
              <a:t>   </a:t>
            </a:r>
            <a:r>
              <a:rPr lang="en-US" err="1"/>
              <a:t>könnte</a:t>
            </a:r>
            <a:r>
              <a:rPr lang="en-US"/>
              <a:t> </a:t>
            </a:r>
            <a:r>
              <a:rPr lang="en-US" err="1"/>
              <a:t>eine</a:t>
            </a:r>
            <a:r>
              <a:rPr lang="en-US"/>
              <a:t> Person u sein, die Person v </a:t>
            </a:r>
            <a:r>
              <a:rPr lang="en-US" err="1"/>
              <a:t>ein</a:t>
            </a:r>
            <a:r>
              <a:rPr lang="en-US"/>
              <a:t> </a:t>
            </a:r>
            <a:r>
              <a:rPr lang="en-US" err="1"/>
              <a:t>Geschenk</a:t>
            </a:r>
            <a:r>
              <a:rPr lang="en-US"/>
              <a:t> </a:t>
            </a:r>
            <a:r>
              <a:rPr lang="en-US" err="1"/>
              <a:t>gekauft</a:t>
            </a:r>
            <a:r>
              <a:rPr lang="en-US"/>
              <a:t> hat</a:t>
            </a:r>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A74EE34C-1DC2-4275-96AE-D294C8F47A2D}"/>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50180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a:t>Weighted Graphs</a:t>
            </a:r>
          </a:p>
          <a:p>
            <a:pPr lvl="1"/>
            <a:r>
              <a:rPr lang="en-US"/>
              <a:t>Vertices </a:t>
            </a:r>
            <a:r>
              <a:rPr lang="en-US" err="1"/>
              <a:t>können</a:t>
            </a:r>
            <a:r>
              <a:rPr lang="en-US"/>
              <a:t> </a:t>
            </a:r>
            <a:r>
              <a:rPr lang="en-US" err="1"/>
              <a:t>ein</a:t>
            </a:r>
            <a:r>
              <a:rPr lang="en-US"/>
              <a:t> </a:t>
            </a:r>
            <a:r>
              <a:rPr lang="en-US" err="1"/>
              <a:t>bestimmtes</a:t>
            </a:r>
            <a:r>
              <a:rPr lang="en-US"/>
              <a:t> </a:t>
            </a:r>
            <a:r>
              <a:rPr lang="en-US" err="1"/>
              <a:t>Gewicht</a:t>
            </a:r>
            <a:r>
              <a:rPr lang="en-US"/>
              <a:t> </a:t>
            </a:r>
            <a:r>
              <a:rPr lang="en-US" err="1"/>
              <a:t>enthalten</a:t>
            </a:r>
            <a:endParaRPr lang="en-US"/>
          </a:p>
          <a:p>
            <a:pPr lvl="1"/>
            <a:r>
              <a:rPr lang="en-US"/>
              <a:t>Das </a:t>
            </a:r>
            <a:r>
              <a:rPr lang="en-US" err="1"/>
              <a:t>Gewicht</a:t>
            </a:r>
            <a:r>
              <a:rPr lang="en-US"/>
              <a:t> </a:t>
            </a:r>
            <a:r>
              <a:rPr lang="en-US" err="1"/>
              <a:t>kann</a:t>
            </a:r>
            <a:r>
              <a:rPr lang="en-US"/>
              <a:t> </a:t>
            </a:r>
            <a:r>
              <a:rPr lang="en-US" err="1"/>
              <a:t>einen</a:t>
            </a:r>
            <a:r>
              <a:rPr lang="en-US"/>
              <a:t> </a:t>
            </a:r>
            <a:r>
              <a:rPr lang="en-US" err="1"/>
              <a:t>beliebigen</a:t>
            </a:r>
            <a:r>
              <a:rPr lang="en-US"/>
              <a:t> Wert </a:t>
            </a:r>
            <a:r>
              <a:rPr lang="en-US" err="1"/>
              <a:t>wie</a:t>
            </a:r>
            <a:r>
              <a:rPr lang="en-US"/>
              <a:t> </a:t>
            </a:r>
            <a:r>
              <a:rPr lang="en-US" err="1"/>
              <a:t>Kosten</a:t>
            </a:r>
            <a:r>
              <a:rPr lang="en-US"/>
              <a:t>, </a:t>
            </a:r>
            <a:r>
              <a:rPr lang="en-US" err="1"/>
              <a:t>Entfernung</a:t>
            </a:r>
            <a:r>
              <a:rPr lang="en-US"/>
              <a:t>, </a:t>
            </a:r>
          </a:p>
          <a:p>
            <a:pPr marL="0" lvl="1" indent="0">
              <a:buNone/>
            </a:pPr>
            <a:r>
              <a:rPr lang="en-US"/>
              <a:t>   </a:t>
            </a:r>
            <a:r>
              <a:rPr lang="en-US" err="1"/>
              <a:t>Menge</a:t>
            </a:r>
            <a:r>
              <a:rPr lang="en-US"/>
              <a:t> </a:t>
            </a:r>
            <a:r>
              <a:rPr lang="en-US" err="1"/>
              <a:t>usw</a:t>
            </a:r>
            <a:r>
              <a:rPr lang="en-US"/>
              <a:t>. </a:t>
            </a:r>
            <a:r>
              <a:rPr lang="en-US" err="1"/>
              <a:t>darstellen</a:t>
            </a:r>
            <a:endParaRPr lang="en-US"/>
          </a:p>
          <a:p>
            <a:pPr lvl="1"/>
            <a:r>
              <a:rPr lang="en-US"/>
              <a:t>Eine Edge in </a:t>
            </a:r>
            <a:r>
              <a:rPr lang="en-US" err="1"/>
              <a:t>einem</a:t>
            </a:r>
            <a:r>
              <a:rPr lang="en-US"/>
              <a:t> </a:t>
            </a:r>
            <a:r>
              <a:rPr lang="en-US" err="1"/>
              <a:t>solchen</a:t>
            </a:r>
            <a:r>
              <a:rPr lang="en-US"/>
              <a:t> Graph </a:t>
            </a:r>
            <a:r>
              <a:rPr lang="en-US" err="1"/>
              <a:t>wird</a:t>
            </a:r>
            <a:r>
              <a:rPr lang="en-US"/>
              <a:t> </a:t>
            </a:r>
            <a:r>
              <a:rPr lang="en-US" err="1"/>
              <a:t>als</a:t>
            </a:r>
            <a:r>
              <a:rPr lang="en-US"/>
              <a:t> Triplet (u, v, w) </a:t>
            </a:r>
            <a:r>
              <a:rPr lang="en-US" err="1"/>
              <a:t>dargestellt</a:t>
            </a:r>
            <a:endParaRPr lang="en-US"/>
          </a:p>
          <a:p>
            <a:pPr lvl="1"/>
            <a:r>
              <a:rPr lang="en-US"/>
              <a:t>Vertices </a:t>
            </a:r>
            <a:r>
              <a:rPr lang="en-US" err="1"/>
              <a:t>mit</a:t>
            </a:r>
            <a:r>
              <a:rPr lang="en-US"/>
              <a:t> </a:t>
            </a:r>
            <a:r>
              <a:rPr lang="en-US" err="1"/>
              <a:t>einem</a:t>
            </a:r>
            <a:r>
              <a:rPr lang="en-US"/>
              <a:t> </a:t>
            </a:r>
            <a:r>
              <a:rPr lang="en-US" err="1"/>
              <a:t>Gewicht</a:t>
            </a:r>
            <a:r>
              <a:rPr lang="en-US"/>
              <a:t> </a:t>
            </a:r>
            <a:r>
              <a:rPr lang="en-US" err="1"/>
              <a:t>können</a:t>
            </a:r>
            <a:r>
              <a:rPr lang="en-US"/>
              <a:t> in undirected </a:t>
            </a:r>
            <a:r>
              <a:rPr lang="en-US" err="1"/>
              <a:t>oder</a:t>
            </a:r>
            <a:r>
              <a:rPr lang="en-US"/>
              <a:t> </a:t>
            </a:r>
          </a:p>
          <a:p>
            <a:pPr marL="0" lvl="1" indent="0">
              <a:buNone/>
            </a:pPr>
            <a:r>
              <a:rPr lang="en-US"/>
              <a:t>   directed Graphs </a:t>
            </a:r>
            <a:r>
              <a:rPr lang="en-US" err="1"/>
              <a:t>vorkommen</a:t>
            </a:r>
            <a:endParaRPr lang="en-US"/>
          </a:p>
        </p:txBody>
      </p:sp>
      <p:sp>
        <p:nvSpPr>
          <p:cNvPr id="4" name="Title"/>
          <p:cNvSpPr>
            <a:spLocks noGrp="1"/>
          </p:cNvSpPr>
          <p:nvPr>
            <p:ph type="title"/>
          </p:nvPr>
        </p:nvSpPr>
        <p:spPr>
          <a:xfrm>
            <a:off x="504001" y="504000"/>
            <a:ext cx="11186476" cy="677108"/>
          </a:xfrm>
        </p:spPr>
        <p:txBody>
          <a:bodyPr/>
          <a:lstStyle/>
          <a:p>
            <a:r>
              <a:rPr lang="en-US"/>
              <a:t>Dijkstra’s Shortest Path Algorithm</a:t>
            </a:r>
            <a:br>
              <a:rPr lang="en-US"/>
            </a:br>
            <a:r>
              <a:rPr lang="en-US" sz="2000" b="0" err="1">
                <a:solidFill>
                  <a:schemeClr val="accent1"/>
                </a:solidFill>
              </a:rPr>
              <a:t>Graphen</a:t>
            </a:r>
            <a:endParaRPr lang="en-US" sz="2000" b="0"/>
          </a:p>
        </p:txBody>
      </p:sp>
      <p:pic>
        <p:nvPicPr>
          <p:cNvPr id="3" name="Picture 2">
            <a:extLst>
              <a:ext uri="{FF2B5EF4-FFF2-40B4-BE49-F238E27FC236}">
                <a16:creationId xmlns:a16="http://schemas.microsoft.com/office/drawing/2014/main" id="{C453A092-1D9D-4A57-BADE-1B00ACCB32A2}"/>
              </a:ext>
            </a:extLst>
          </p:cNvPr>
          <p:cNvPicPr>
            <a:picLocks noChangeAspect="1"/>
          </p:cNvPicPr>
          <p:nvPr/>
        </p:nvPicPr>
        <p:blipFill>
          <a:blip r:embed="rId2"/>
          <a:stretch>
            <a:fillRect/>
          </a:stretch>
        </p:blipFill>
        <p:spPr>
          <a:xfrm>
            <a:off x="8072476" y="1620000"/>
            <a:ext cx="3618000" cy="3618000"/>
          </a:xfrm>
          <a:prstGeom prst="rect">
            <a:avLst/>
          </a:prstGeom>
        </p:spPr>
      </p:pic>
    </p:spTree>
    <p:extLst>
      <p:ext uri="{BB962C8B-B14F-4D97-AF65-F5344CB8AC3E}">
        <p14:creationId xmlns:p14="http://schemas.microsoft.com/office/powerpoint/2010/main" val="3758971385"/>
      </p:ext>
    </p:extLst>
  </p:cSld>
  <p:clrMapOvr>
    <a:masterClrMapping/>
  </p:clrMapOvr>
</p:sld>
</file>

<file path=ppt/theme/theme1.xml><?xml version="1.0" encoding="utf-8"?>
<a:theme xmlns:a="http://schemas.openxmlformats.org/drawingml/2006/main" name="SAP 2020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4" id="{17B3B8BB-DF29-9242-815E-4AC3DBC0C708}" vid="{7CF5299C-2A92-CF42-A4CD-0D6C1A7BE97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1" ma:contentTypeDescription="Create a new document." ma:contentTypeScope="" ma:versionID="6656657534c8828e87b206ac9b61a8a1">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3e9d6e37e8770a93f7f04b9f0c03eff2"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Props1.xml><?xml version="1.0" encoding="utf-8"?>
<ds:datastoreItem xmlns:ds="http://schemas.openxmlformats.org/officeDocument/2006/customXml" ds:itemID="{398FD485-E434-4109-8170-8E0CFCDC1783}">
  <ds:schemaRefs>
    <ds:schemaRef ds:uri="http://schemas.microsoft.com/sharepoint/v3/contenttype/forms"/>
  </ds:schemaRefs>
</ds:datastoreItem>
</file>

<file path=customXml/itemProps2.xml><?xml version="1.0" encoding="utf-8"?>
<ds:datastoreItem xmlns:ds="http://schemas.openxmlformats.org/officeDocument/2006/customXml" ds:itemID="{DE1E1F54-06F8-4B11-A8A2-4A0196ECD2B2}">
  <ds:schemaRefs>
    <ds:schemaRef ds:uri="0e00d59e-b0d2-4e67-be34-67e465b0fbed"/>
    <ds:schemaRef ds:uri="47fc58d8-9f4b-4bc8-b278-c3cb6f2980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5C1D00C-D380-4A8A-881E-03688FCC3109}">
  <ds:schemaRefs>
    <ds:schemaRef ds:uri="47fc58d8-9f4b-4bc8-b278-c3cb6f29802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SAP_2020_16x9_Black</Template>
  <TotalTime>211</TotalTime>
  <Words>916</Words>
  <Application>Microsoft Office PowerPoint</Application>
  <PresentationFormat>Custom</PresentationFormat>
  <Paragraphs>158</Paragraphs>
  <Slides>45</Slides>
  <Notes>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Cambria Math</vt:lpstr>
      <vt:lpstr>Courier New</vt:lpstr>
      <vt:lpstr>Symbol</vt:lpstr>
      <vt:lpstr>Wingdings</vt:lpstr>
      <vt:lpstr>Wingdings</vt:lpstr>
      <vt:lpstr>SAP 2020 16x9 black</vt:lpstr>
      <vt:lpstr>Graphen Dijkstra-Algorithmus</vt:lpstr>
      <vt:lpstr>Agenda</vt:lpstr>
      <vt:lpstr>Anwendungsmöglichkeiten</vt:lpstr>
      <vt:lpstr>Anwendungsmöglichkeiten Netzwerke</vt:lpstr>
      <vt:lpstr>Anwendungsmöglichkeit Navigation</vt:lpstr>
      <vt:lpstr>Dijkstra’s Shortest Path</vt:lpstr>
      <vt:lpstr>Dijkstra’s Shortest Path Algorithm Graphen</vt:lpstr>
      <vt:lpstr>Dijkstra’s Shortest Path Algorithm Graphen</vt:lpstr>
      <vt:lpstr>Dijkstra’s Shortest Path Algorithm Graphen</vt:lpstr>
      <vt:lpstr>Dijkstra’s Shortest Path Algorithm Voraussetzungen</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Algorithmus</vt:lpstr>
      <vt:lpstr>Dijkstra’s Shortest Path Algorithm Komplexität</vt:lpstr>
      <vt:lpstr>Erweiterung von Dijkstra’s Algorithm</vt:lpstr>
      <vt:lpstr>Erweiterung von Dijkstra’s Algorithm A* Search</vt:lpstr>
      <vt:lpstr>Erweiterung von Dijkstra’s Algorithm A* Search</vt:lpstr>
      <vt:lpstr>Demonstration</vt:lpstr>
      <vt:lpstr>PowerPoint Presentation</vt:lpstr>
      <vt:lpstr>Quellenangaben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2020/16:9/black</cp:keywords>
  <cp:lastModifiedBy>Mueller, Valentin</cp:lastModifiedBy>
  <cp:revision>13</cp:revision>
  <dcterms:created xsi:type="dcterms:W3CDTF">2021-06-15T11:57:50Z</dcterms:created>
  <dcterms:modified xsi:type="dcterms:W3CDTF">2021-06-24T10:11:21Z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ies>
</file>